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27"/>
  </p:notesMasterIdLst>
  <p:handoutMasterIdLst>
    <p:handoutMasterId r:id="rId28"/>
  </p:handoutMasterIdLst>
  <p:sldIdLst>
    <p:sldId id="258" r:id="rId2"/>
    <p:sldId id="286" r:id="rId3"/>
    <p:sldId id="271" r:id="rId4"/>
    <p:sldId id="287" r:id="rId5"/>
    <p:sldId id="289" r:id="rId6"/>
    <p:sldId id="272" r:id="rId7"/>
    <p:sldId id="259" r:id="rId8"/>
    <p:sldId id="268" r:id="rId9"/>
    <p:sldId id="260" r:id="rId10"/>
    <p:sldId id="261" r:id="rId11"/>
    <p:sldId id="269" r:id="rId12"/>
    <p:sldId id="270" r:id="rId13"/>
    <p:sldId id="276" r:id="rId14"/>
    <p:sldId id="273" r:id="rId15"/>
    <p:sldId id="274" r:id="rId16"/>
    <p:sldId id="275" r:id="rId17"/>
    <p:sldId id="285" r:id="rId18"/>
    <p:sldId id="277" r:id="rId19"/>
    <p:sldId id="278" r:id="rId20"/>
    <p:sldId id="279" r:id="rId21"/>
    <p:sldId id="280" r:id="rId22"/>
    <p:sldId id="281" r:id="rId23"/>
    <p:sldId id="282" r:id="rId24"/>
    <p:sldId id="283" r:id="rId25"/>
    <p:sldId id="284" r:id="rId26"/>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945">
          <p15:clr>
            <a:srgbClr val="A4A3A4"/>
          </p15:clr>
        </p15:guide>
        <p15:guide id="3" orient="horz" pos="3888">
          <p15:clr>
            <a:srgbClr val="A4A3A4"/>
          </p15:clr>
        </p15:guide>
        <p15:guide id="4" orient="horz" pos="192">
          <p15:clr>
            <a:srgbClr val="A4A3A4"/>
          </p15:clr>
        </p15:guide>
        <p15:guide id="5" orient="horz" pos="1072">
          <p15:clr>
            <a:srgbClr val="A4A3A4"/>
          </p15:clr>
        </p15:guide>
        <p15:guide id="6" pos="3839">
          <p15:clr>
            <a:srgbClr val="A4A3A4"/>
          </p15:clr>
        </p15:guide>
        <p15:guide id="7" pos="704">
          <p15:clr>
            <a:srgbClr val="A4A3A4"/>
          </p15:clr>
        </p15:guide>
        <p15:guide id="8" pos="7102">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182" autoAdjust="0"/>
  </p:normalViewPr>
  <p:slideViewPr>
    <p:cSldViewPr showGuides="1">
      <p:cViewPr varScale="1">
        <p:scale>
          <a:sx n="113" d="100"/>
          <a:sy n="113" d="100"/>
        </p:scale>
        <p:origin x="372" y="108"/>
      </p:cViewPr>
      <p:guideLst>
        <p:guide orient="horz" pos="2160"/>
        <p:guide orient="horz" pos="945"/>
        <p:guide orient="horz" pos="3888"/>
        <p:guide orient="horz" pos="192"/>
        <p:guide orient="horz" pos="1072"/>
        <p:guide pos="3839"/>
        <p:guide pos="704"/>
        <p:guide pos="7102"/>
      </p:guideLst>
    </p:cSldViewPr>
  </p:slideViewPr>
  <p:outlineViewPr>
    <p:cViewPr>
      <p:scale>
        <a:sx n="33" d="100"/>
        <a:sy n="33" d="100"/>
      </p:scale>
      <p:origin x="0" y="-28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79" d="100"/>
          <a:sy n="79" d="100"/>
        </p:scale>
        <p:origin x="3198" y="96"/>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b="1" dirty="0">
                <a:solidFill>
                  <a:schemeClr val="tx1"/>
                </a:solidFill>
                <a:latin typeface="+mn-lt"/>
                <a:cs typeface="Calibri" panose="020F0502020204030204" pitchFamily="34" charset="0"/>
              </a:rPr>
              <a:t>Likelihood to Recommend St. Catherine of Siena School</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Likelihood to Recommend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27BE-4C41-AC8F-E00DF2B3C2C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6-27BE-4C41-AC8F-E00DF2B3C2C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27BE-4C41-AC8F-E00DF2B3C2C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27BE-4C41-AC8F-E00DF2B3C2C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5-27BE-4C41-AC8F-E00DF2B3C2C2}"/>
              </c:ext>
            </c:extLst>
          </c:dPt>
          <c:dLbls>
            <c:dLbl>
              <c:idx val="0"/>
              <c:layout>
                <c:manualLayout>
                  <c:x val="-0.11389346856212426"/>
                  <c:y val="6.1901818928254408E-2"/>
                </c:manualLayout>
              </c:layout>
              <c:tx>
                <c:rich>
                  <a:bodyPr/>
                  <a:lstStyle/>
                  <a:p>
                    <a:fld id="{B23BB4B3-7682-483C-8D39-B79AD96C5EBD}" type="CATEGORYNAME">
                      <a:rPr lang="en-US"/>
                      <a:pPr/>
                      <a:t>[CATEGORY NAME]</a:t>
                    </a:fld>
                    <a:r>
                      <a:rPr lang="en-US" baseline="0" dirty="0"/>
                      <a:t>, </a:t>
                    </a:r>
                    <a:fld id="{BEE4C999-1D43-4A6A-AF07-57BD9B6610F7}" type="PERCENTAGE">
                      <a:rPr lang="en-US" baseline="0" smtClean="0"/>
                      <a:pPr/>
                      <a:t>[PERCENTAGE]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27BE-4C41-AC8F-E00DF2B3C2C2}"/>
                </c:ext>
              </c:extLst>
            </c:dLbl>
            <c:dLbl>
              <c:idx val="1"/>
              <c:tx>
                <c:rich>
                  <a:bodyPr/>
                  <a:lstStyle/>
                  <a:p>
                    <a:fld id="{2275E010-8B5C-4454-BC77-B3B25480A512}" type="CATEGORYNAME">
                      <a:rPr lang="en-US"/>
                      <a:pPr/>
                      <a:t>[CATEGORY NAME]</a:t>
                    </a:fld>
                    <a:r>
                      <a:rPr lang="en-US" baseline="0" dirty="0"/>
                      <a:t>, </a:t>
                    </a:r>
                    <a:fld id="{D08C2688-E15F-4FC8-80B7-071B0CB3D59A}" type="PERCENTAGE">
                      <a:rPr lang="en-US" baseline="0" smtClean="0"/>
                      <a:pPr/>
                      <a:t>[PERCENTAGE]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27BE-4C41-AC8F-E00DF2B3C2C2}"/>
                </c:ext>
              </c:extLst>
            </c:dLbl>
            <c:dLbl>
              <c:idx val="2"/>
              <c:layout>
                <c:manualLayout>
                  <c:x val="7.1342031382927856E-2"/>
                  <c:y val="9.465308635958869E-2"/>
                </c:manualLayout>
              </c:layout>
              <c:tx>
                <c:rich>
                  <a:bodyPr/>
                  <a:lstStyle/>
                  <a:p>
                    <a:fld id="{B989187A-F919-4842-9846-5B8C3DBE88A0}" type="CATEGORYNAME">
                      <a:rPr lang="en-US" smtClean="0"/>
                      <a:pPr/>
                      <a:t>[CATEGORY NAME]</a:t>
                    </a:fld>
                    <a:r>
                      <a:rPr lang="en-US" baseline="0" dirty="0"/>
                      <a:t>, </a:t>
                    </a:r>
                    <a:fld id="{0B52B598-810B-4A0A-A306-26D026F529AF}" type="VALUE">
                      <a:rPr lang="en-US" baseline="0" smtClean="0"/>
                      <a:pPr/>
                      <a:t>[VALUE]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7BE-4C41-AC8F-E00DF2B3C2C2}"/>
                </c:ext>
              </c:extLst>
            </c:dLbl>
            <c:dLbl>
              <c:idx val="3"/>
              <c:layout>
                <c:manualLayout>
                  <c:x val="-0.36207665165484904"/>
                  <c:y val="2.903585882598312E-2"/>
                </c:manualLayout>
              </c:layout>
              <c:tx>
                <c:rich>
                  <a:bodyPr/>
                  <a:lstStyle/>
                  <a:p>
                    <a:fld id="{403C4718-27AA-4561-94B8-89870FC0BB58}" type="CATEGORYNAME">
                      <a:rPr lang="en-US"/>
                      <a:pPr/>
                      <a:t>[CATEGORY NAME]</a:t>
                    </a:fld>
                    <a:r>
                      <a:rPr lang="en-US" baseline="0" dirty="0"/>
                      <a:t>, </a:t>
                    </a:r>
                    <a:fld id="{33242538-F1C2-4A3D-8294-26970351B1AE}" type="PERCENTAGE">
                      <a:rPr lang="en-US" baseline="0" smtClean="0"/>
                      <a:pPr/>
                      <a:t>[PERCENTAGE]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27BE-4C41-AC8F-E00DF2B3C2C2}"/>
                </c:ext>
              </c:extLst>
            </c:dLbl>
            <c:dLbl>
              <c:idx val="4"/>
              <c:delete val="1"/>
              <c:extLst>
                <c:ext xmlns:c15="http://schemas.microsoft.com/office/drawing/2012/chart" uri="{CE6537A1-D6FC-4f65-9D91-7224C49458BB}"/>
                <c:ext xmlns:c16="http://schemas.microsoft.com/office/drawing/2014/chart" uri="{C3380CC4-5D6E-409C-BE32-E72D297353CC}">
                  <c16:uniqueId val="{00000005-27BE-4C41-AC8F-E00DF2B3C2C2}"/>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Calibri" panose="020F0502020204030204" pitchFamily="34" charset="0"/>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Extremely likely</c:v>
                </c:pt>
                <c:pt idx="1">
                  <c:v>Very likely</c:v>
                </c:pt>
                <c:pt idx="2">
                  <c:v>Somewhat likely</c:v>
                </c:pt>
                <c:pt idx="3">
                  <c:v>Not very likely</c:v>
                </c:pt>
                <c:pt idx="4">
                  <c:v>Not at all likely</c:v>
                </c:pt>
              </c:strCache>
            </c:strRef>
          </c:cat>
          <c:val>
            <c:numRef>
              <c:f>Sheet1!$B$2:$B$6</c:f>
              <c:numCache>
                <c:formatCode>0.00%</c:formatCode>
                <c:ptCount val="5"/>
                <c:pt idx="0">
                  <c:v>0.35</c:v>
                </c:pt>
                <c:pt idx="1">
                  <c:v>0.45</c:v>
                </c:pt>
                <c:pt idx="2" formatCode="0%">
                  <c:v>0.18</c:v>
                </c:pt>
                <c:pt idx="3">
                  <c:v>2.5000000000000001E-2</c:v>
                </c:pt>
                <c:pt idx="4">
                  <c:v>0</c:v>
                </c:pt>
              </c:numCache>
            </c:numRef>
          </c:val>
          <c:extLst>
            <c:ext xmlns:c16="http://schemas.microsoft.com/office/drawing/2014/chart" uri="{C3380CC4-5D6E-409C-BE32-E72D297353CC}">
              <c16:uniqueId val="{00000000-27BE-4C41-AC8F-E00DF2B3C2C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r>
              <a:rPr lang="en-US" b="1" dirty="0">
                <a:solidFill>
                  <a:schemeClr val="tx1"/>
                </a:solidFill>
              </a:rPr>
              <a:t>Service Hours Approach This Year</a:t>
            </a:r>
            <a:r>
              <a:rPr lang="en-US" b="1" baseline="0" dirty="0">
                <a:solidFill>
                  <a:schemeClr val="tx1"/>
                </a:solidFill>
              </a:rPr>
              <a:t> </a:t>
            </a:r>
            <a:r>
              <a:rPr lang="en-US" b="1" dirty="0">
                <a:solidFill>
                  <a:schemeClr val="tx1"/>
                </a:solidFill>
              </a:rPr>
              <a:t>vs. Last Year</a:t>
            </a:r>
          </a:p>
        </c:rich>
      </c:tx>
      <c:overlay val="0"/>
      <c:spPr>
        <a:noFill/>
        <a:ln>
          <a:noFill/>
        </a:ln>
        <a:effectLst/>
      </c:spPr>
      <c:txPr>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75"/>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a:sp3d contourW="19050">
                <a:contourClr>
                  <a:schemeClr val="lt1"/>
                </a:contourClr>
              </a:sp3d>
            </c:spPr>
            <c:extLst>
              <c:ext xmlns:c16="http://schemas.microsoft.com/office/drawing/2014/chart" uri="{C3380CC4-5D6E-409C-BE32-E72D297353CC}">
                <c16:uniqueId val="{00000002-1762-4121-94D8-3F8C01224651}"/>
              </c:ext>
            </c:extLst>
          </c:dPt>
          <c:dPt>
            <c:idx val="1"/>
            <c:bubble3D val="0"/>
            <c:spPr>
              <a:solidFill>
                <a:schemeClr val="accent2"/>
              </a:solidFill>
              <a:ln w="19050">
                <a:solidFill>
                  <a:schemeClr val="lt1"/>
                </a:solidFill>
              </a:ln>
              <a:effectLst/>
              <a:sp3d contourW="19050">
                <a:contourClr>
                  <a:schemeClr val="lt1"/>
                </a:contourClr>
              </a:sp3d>
            </c:spPr>
            <c:extLst>
              <c:ext xmlns:c16="http://schemas.microsoft.com/office/drawing/2014/chart" uri="{C3380CC4-5D6E-409C-BE32-E72D297353CC}">
                <c16:uniqueId val="{00000001-1762-4121-94D8-3F8C01224651}"/>
              </c:ext>
            </c:extLst>
          </c:dPt>
          <c:dPt>
            <c:idx val="2"/>
            <c:bubble3D val="0"/>
            <c:spPr>
              <a:solidFill>
                <a:schemeClr val="accent3"/>
              </a:solidFill>
              <a:ln w="19050">
                <a:solidFill>
                  <a:schemeClr val="lt1"/>
                </a:solidFill>
              </a:ln>
              <a:effectLst/>
              <a:sp3d contourW="19050">
                <a:contourClr>
                  <a:schemeClr val="lt1"/>
                </a:contourClr>
              </a:sp3d>
            </c:spPr>
            <c:extLst>
              <c:ext xmlns:c16="http://schemas.microsoft.com/office/drawing/2014/chart" uri="{C3380CC4-5D6E-409C-BE32-E72D297353CC}">
                <c16:uniqueId val="{00000003-1762-4121-94D8-3F8C01224651}"/>
              </c:ext>
            </c:extLst>
          </c:dPt>
          <c:dLbls>
            <c:dLbl>
              <c:idx val="0"/>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762-4121-94D8-3F8C01224651}"/>
                </c:ext>
              </c:extLst>
            </c:dLbl>
            <c:dLbl>
              <c:idx val="1"/>
              <c:tx>
                <c:rich>
                  <a:bodyPr/>
                  <a:lstStyle/>
                  <a:p>
                    <a:fld id="{8E005EA0-509E-463D-AF06-AF3AD417BEEE}" type="CATEGORYNAME">
                      <a:rPr lang="en-US"/>
                      <a:pPr/>
                      <a:t>[CATEGORY NAME]</a:t>
                    </a:fld>
                    <a:r>
                      <a:rPr lang="en-US" baseline="0" dirty="0"/>
                      <a:t>, 19%</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762-4121-94D8-3F8C01224651}"/>
                </c:ext>
              </c:extLst>
            </c:dLbl>
            <c:dLbl>
              <c:idx val="2"/>
              <c:layout>
                <c:manualLayout>
                  <c:x val="-0.15264452610685747"/>
                  <c:y val="5.827078965881733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762-4121-94D8-3F8C01224651}"/>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Better than last year's program</c:v>
                </c:pt>
                <c:pt idx="1">
                  <c:v>The same as last year's program</c:v>
                </c:pt>
                <c:pt idx="2">
                  <c:v>Don't Know</c:v>
                </c:pt>
              </c:strCache>
            </c:strRef>
          </c:cat>
          <c:val>
            <c:numRef>
              <c:f>Sheet1!$B$2:$B$4</c:f>
              <c:numCache>
                <c:formatCode>0%</c:formatCode>
                <c:ptCount val="3"/>
                <c:pt idx="0">
                  <c:v>0.44</c:v>
                </c:pt>
                <c:pt idx="1">
                  <c:v>0.19</c:v>
                </c:pt>
                <c:pt idx="2">
                  <c:v>0.37</c:v>
                </c:pt>
              </c:numCache>
            </c:numRef>
          </c:val>
          <c:extLst>
            <c:ext xmlns:c16="http://schemas.microsoft.com/office/drawing/2014/chart" uri="{C3380CC4-5D6E-409C-BE32-E72D297353CC}">
              <c16:uniqueId val="{00000000-1762-4121-94D8-3F8C01224651}"/>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r>
              <a:rPr lang="en-US" b="1" dirty="0">
                <a:solidFill>
                  <a:schemeClr val="tx1"/>
                </a:solidFill>
              </a:rPr>
              <a:t>Service Hours Approach This Year</a:t>
            </a:r>
            <a:r>
              <a:rPr lang="en-US" b="1" baseline="0" dirty="0">
                <a:solidFill>
                  <a:schemeClr val="tx1"/>
                </a:solidFill>
              </a:rPr>
              <a:t> </a:t>
            </a:r>
            <a:r>
              <a:rPr lang="en-US" b="1" dirty="0">
                <a:solidFill>
                  <a:schemeClr val="tx1"/>
                </a:solidFill>
              </a:rPr>
              <a:t>vs. Last Year</a:t>
            </a:r>
          </a:p>
        </c:rich>
      </c:tx>
      <c:overlay val="0"/>
      <c:spPr>
        <a:noFill/>
        <a:ln>
          <a:noFill/>
        </a:ln>
        <a:effectLst/>
      </c:spPr>
      <c:txPr>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75"/>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a:sp3d contourW="19050">
                <a:contourClr>
                  <a:schemeClr val="lt1"/>
                </a:contourClr>
              </a:sp3d>
            </c:spPr>
            <c:extLst>
              <c:ext xmlns:c16="http://schemas.microsoft.com/office/drawing/2014/chart" uri="{C3380CC4-5D6E-409C-BE32-E72D297353CC}">
                <c16:uniqueId val="{00000002-1762-4121-94D8-3F8C01224651}"/>
              </c:ext>
            </c:extLst>
          </c:dPt>
          <c:dPt>
            <c:idx val="1"/>
            <c:bubble3D val="0"/>
            <c:spPr>
              <a:solidFill>
                <a:schemeClr val="accent2"/>
              </a:solidFill>
              <a:ln w="19050">
                <a:solidFill>
                  <a:schemeClr val="lt1"/>
                </a:solidFill>
              </a:ln>
              <a:effectLst/>
              <a:sp3d contourW="19050">
                <a:contourClr>
                  <a:schemeClr val="lt1"/>
                </a:contourClr>
              </a:sp3d>
            </c:spPr>
            <c:extLst>
              <c:ext xmlns:c16="http://schemas.microsoft.com/office/drawing/2014/chart" uri="{C3380CC4-5D6E-409C-BE32-E72D297353CC}">
                <c16:uniqueId val="{00000001-1762-4121-94D8-3F8C01224651}"/>
              </c:ext>
            </c:extLst>
          </c:dPt>
          <c:dPt>
            <c:idx val="2"/>
            <c:bubble3D val="0"/>
            <c:spPr>
              <a:solidFill>
                <a:schemeClr val="accent3"/>
              </a:solidFill>
              <a:ln w="19050">
                <a:solidFill>
                  <a:schemeClr val="lt1"/>
                </a:solidFill>
              </a:ln>
              <a:effectLst/>
              <a:sp3d contourW="19050">
                <a:contourClr>
                  <a:schemeClr val="lt1"/>
                </a:contourClr>
              </a:sp3d>
            </c:spPr>
            <c:extLst>
              <c:ext xmlns:c16="http://schemas.microsoft.com/office/drawing/2014/chart" uri="{C3380CC4-5D6E-409C-BE32-E72D297353CC}">
                <c16:uniqueId val="{00000003-1762-4121-94D8-3F8C01224651}"/>
              </c:ext>
            </c:extLst>
          </c:dPt>
          <c:dLbls>
            <c:dLbl>
              <c:idx val="0"/>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762-4121-94D8-3F8C01224651}"/>
                </c:ext>
              </c:extLst>
            </c:dLbl>
            <c:dLbl>
              <c:idx val="1"/>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762-4121-94D8-3F8C01224651}"/>
                </c:ext>
              </c:extLst>
            </c:dLbl>
            <c:dLbl>
              <c:idx val="2"/>
              <c:layout>
                <c:manualLayout>
                  <c:x val="-0.15264452610685747"/>
                  <c:y val="5.827078965881733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762-4121-94D8-3F8C01224651}"/>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Better than last year's program</c:v>
                </c:pt>
                <c:pt idx="1">
                  <c:v>The same as last year's program</c:v>
                </c:pt>
                <c:pt idx="2">
                  <c:v>Worse than last year's program</c:v>
                </c:pt>
              </c:strCache>
            </c:strRef>
          </c:cat>
          <c:val>
            <c:numRef>
              <c:f>Sheet1!$B$2:$B$4</c:f>
              <c:numCache>
                <c:formatCode>0%</c:formatCode>
                <c:ptCount val="3"/>
                <c:pt idx="0">
                  <c:v>0.67500000000000004</c:v>
                </c:pt>
                <c:pt idx="1">
                  <c:v>0.2</c:v>
                </c:pt>
                <c:pt idx="2">
                  <c:v>0.125</c:v>
                </c:pt>
              </c:numCache>
            </c:numRef>
          </c:val>
          <c:extLst>
            <c:ext xmlns:c16="http://schemas.microsoft.com/office/drawing/2014/chart" uri="{C3380CC4-5D6E-409C-BE32-E72D297353CC}">
              <c16:uniqueId val="{00000000-1762-4121-94D8-3F8C01224651}"/>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b="1" dirty="0">
                <a:solidFill>
                  <a:schemeClr val="tx1"/>
                </a:solidFill>
                <a:latin typeface="+mn-lt"/>
                <a:cs typeface="Calibri" panose="020F0502020204030204" pitchFamily="34" charset="0"/>
              </a:rPr>
              <a:t>Likelihood to Recommend St. Catherine of Siena School</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Likelihood to Recommend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27BE-4C41-AC8F-E00DF2B3C2C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6-27BE-4C41-AC8F-E00DF2B3C2C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27BE-4C41-AC8F-E00DF2B3C2C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27BE-4C41-AC8F-E00DF2B3C2C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5-27BE-4C41-AC8F-E00DF2B3C2C2}"/>
              </c:ext>
            </c:extLst>
          </c:dPt>
          <c:dLbls>
            <c:dLbl>
              <c:idx val="0"/>
              <c:layout>
                <c:manualLayout>
                  <c:x val="5.0356837840746536E-2"/>
                  <c:y val="-0.11627906976744186"/>
                </c:manualLayout>
              </c:layout>
              <c:tx>
                <c:rich>
                  <a:bodyPr/>
                  <a:lstStyle/>
                  <a:p>
                    <a:fld id="{B23BB4B3-7682-483C-8D39-B79AD96C5EBD}" type="CATEGORYNAME">
                      <a:rPr lang="en-US"/>
                      <a:pPr/>
                      <a:t>[CATEGORY NAME]</a:t>
                    </a:fld>
                    <a:r>
                      <a:rPr lang="en-US" baseline="0" dirty="0"/>
                      <a:t>, </a:t>
                    </a:r>
                    <a:fld id="{BEE4C999-1D43-4A6A-AF07-57BD9B6610F7}" type="PERCENTAGE">
                      <a:rPr lang="en-US" baseline="0" smtClean="0"/>
                      <a:pPr/>
                      <a:t>[PERCENTAGE]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27BE-4C41-AC8F-E00DF2B3C2C2}"/>
                </c:ext>
              </c:extLst>
            </c:dLbl>
            <c:dLbl>
              <c:idx val="1"/>
              <c:tx>
                <c:rich>
                  <a:bodyPr/>
                  <a:lstStyle/>
                  <a:p>
                    <a:fld id="{2275E010-8B5C-4454-BC77-B3B25480A512}" type="CATEGORYNAME">
                      <a:rPr lang="en-US"/>
                      <a:pPr/>
                      <a:t>[CATEGORY NAME]</a:t>
                    </a:fld>
                    <a:r>
                      <a:rPr lang="en-US" baseline="0" dirty="0"/>
                      <a:t>, </a:t>
                    </a:r>
                    <a:fld id="{D08C2688-E15F-4FC8-80B7-071B0CB3D59A}" type="PERCENTAGE">
                      <a:rPr lang="en-US" baseline="0" smtClean="0"/>
                      <a:pPr/>
                      <a:t>[PERCENTAGE]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27BE-4C41-AC8F-E00DF2B3C2C2}"/>
                </c:ext>
              </c:extLst>
            </c:dLbl>
            <c:dLbl>
              <c:idx val="2"/>
              <c:layout>
                <c:manualLayout>
                  <c:x val="7.1342031382927856E-2"/>
                  <c:y val="9.465308635958869E-2"/>
                </c:manualLayout>
              </c:layout>
              <c:tx>
                <c:rich>
                  <a:bodyPr/>
                  <a:lstStyle/>
                  <a:p>
                    <a:fld id="{B989187A-F919-4842-9846-5B8C3DBE88A0}" type="CATEGORYNAME">
                      <a:rPr lang="en-US" smtClean="0"/>
                      <a:pPr/>
                      <a:t>[CATEGORY NAME]</a:t>
                    </a:fld>
                    <a:r>
                      <a:rPr lang="en-US" baseline="0" dirty="0"/>
                      <a:t>, </a:t>
                    </a:r>
                    <a:fld id="{0B52B598-810B-4A0A-A306-26D026F529AF}" type="VALUE">
                      <a:rPr lang="en-US" baseline="0" smtClean="0"/>
                      <a:pPr/>
                      <a:t>[VALUE]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7BE-4C41-AC8F-E00DF2B3C2C2}"/>
                </c:ext>
              </c:extLst>
            </c:dLbl>
            <c:dLbl>
              <c:idx val="3"/>
              <c:layout>
                <c:manualLayout>
                  <c:x val="-0.36207665165484904"/>
                  <c:y val="2.903585882598312E-2"/>
                </c:manualLayout>
              </c:layout>
              <c:tx>
                <c:rich>
                  <a:bodyPr/>
                  <a:lstStyle/>
                  <a:p>
                    <a:fld id="{403C4718-27AA-4561-94B8-89870FC0BB58}" type="CATEGORYNAME">
                      <a:rPr lang="en-US"/>
                      <a:pPr/>
                      <a:t>[CATEGORY NAME]</a:t>
                    </a:fld>
                    <a:r>
                      <a:rPr lang="en-US" baseline="0" dirty="0"/>
                      <a:t>, </a:t>
                    </a:r>
                    <a:fld id="{33242538-F1C2-4A3D-8294-26970351B1AE}" type="PERCENTAGE">
                      <a:rPr lang="en-US" baseline="0" smtClean="0"/>
                      <a:pPr/>
                      <a:t>[PERCENTAGE]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27BE-4C41-AC8F-E00DF2B3C2C2}"/>
                </c:ext>
              </c:extLst>
            </c:dLbl>
            <c:dLbl>
              <c:idx val="4"/>
              <c:delete val="1"/>
              <c:extLst>
                <c:ext xmlns:c15="http://schemas.microsoft.com/office/drawing/2012/chart" uri="{CE6537A1-D6FC-4f65-9D91-7224C49458BB}"/>
                <c:ext xmlns:c16="http://schemas.microsoft.com/office/drawing/2014/chart" uri="{C3380CC4-5D6E-409C-BE32-E72D297353CC}">
                  <c16:uniqueId val="{00000005-27BE-4C41-AC8F-E00DF2B3C2C2}"/>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Calibri" panose="020F0502020204030204" pitchFamily="34" charset="0"/>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Extremely likely</c:v>
                </c:pt>
                <c:pt idx="1">
                  <c:v>Very likely</c:v>
                </c:pt>
                <c:pt idx="2">
                  <c:v>Somewhat likely</c:v>
                </c:pt>
                <c:pt idx="3">
                  <c:v>Not very likely</c:v>
                </c:pt>
                <c:pt idx="4">
                  <c:v>Not at all likely</c:v>
                </c:pt>
              </c:strCache>
            </c:strRef>
          </c:cat>
          <c:val>
            <c:numRef>
              <c:f>Sheet1!$B$2:$B$6</c:f>
              <c:numCache>
                <c:formatCode>0.00%</c:formatCode>
                <c:ptCount val="5"/>
                <c:pt idx="0">
                  <c:v>0.88</c:v>
                </c:pt>
                <c:pt idx="1">
                  <c:v>0.125</c:v>
                </c:pt>
              </c:numCache>
            </c:numRef>
          </c:val>
          <c:extLst>
            <c:ext xmlns:c16="http://schemas.microsoft.com/office/drawing/2014/chart" uri="{C3380CC4-5D6E-409C-BE32-E72D297353CC}">
              <c16:uniqueId val="{00000000-27BE-4C41-AC8F-E00DF2B3C2C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r>
              <a:rPr lang="en-US" sz="2000" b="1" dirty="0">
                <a:solidFill>
                  <a:schemeClr val="tx1"/>
                </a:solidFill>
                <a:latin typeface="+mn-lt"/>
                <a:cs typeface="Calibri" panose="020F0502020204030204" pitchFamily="34" charset="0"/>
              </a:rPr>
              <a:t>Likelihood to Recommend St. Catherine of Siena School</a:t>
            </a:r>
          </a:p>
        </c:rich>
      </c:tx>
      <c:overlay val="0"/>
      <c:spPr>
        <a:noFill/>
        <a:ln>
          <a:noFill/>
        </a:ln>
        <a:effectLst/>
      </c:spPr>
      <c:txPr>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Likelihood to Recommend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27BE-4C41-AC8F-E00DF2B3C2C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6-27BE-4C41-AC8F-E00DF2B3C2C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27BE-4C41-AC8F-E00DF2B3C2C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27BE-4C41-AC8F-E00DF2B3C2C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5-27BE-4C41-AC8F-E00DF2B3C2C2}"/>
              </c:ext>
            </c:extLst>
          </c:dPt>
          <c:dLbls>
            <c:dLbl>
              <c:idx val="0"/>
              <c:layout>
                <c:manualLayout>
                  <c:x val="-7.2178839029540101E-2"/>
                  <c:y val="6.1901818928254408E-2"/>
                </c:manualLayout>
              </c:layout>
              <c:tx>
                <c:rich>
                  <a:bodyPr/>
                  <a:lstStyle/>
                  <a:p>
                    <a:fld id="{B23BB4B3-7682-483C-8D39-B79AD96C5EBD}" type="CATEGORYNAME">
                      <a:rPr lang="en-US"/>
                      <a:pPr/>
                      <a:t>[CATEGORY NAME]</a:t>
                    </a:fld>
                    <a:r>
                      <a:rPr lang="en-US" baseline="0" dirty="0"/>
                      <a:t>, </a:t>
                    </a:r>
                    <a:fld id="{BEE4C999-1D43-4A6A-AF07-57BD9B6610F7}" type="PERCENTAGE">
                      <a:rPr lang="en-US" baseline="0" smtClean="0"/>
                      <a:pPr/>
                      <a:t>[PERCENTAGE]</a:t>
                    </a:fld>
                    <a:endParaRPr lang="en-US" baseline="0" dirty="0"/>
                  </a:p>
                </c:rich>
              </c:tx>
              <c:showLegendKey val="0"/>
              <c:showVal val="1"/>
              <c:showCatName val="1"/>
              <c:showSerName val="0"/>
              <c:showPercent val="0"/>
              <c:showBubbleSize val="0"/>
              <c:extLst>
                <c:ext xmlns:c15="http://schemas.microsoft.com/office/drawing/2012/chart" uri="{CE6537A1-D6FC-4f65-9D91-7224C49458BB}">
                  <c15:layout>
                    <c:manualLayout>
                      <c:w val="0.27969674031672664"/>
                      <c:h val="0.16843038515534395"/>
                    </c:manualLayout>
                  </c15:layout>
                  <c15:dlblFieldTable/>
                  <c15:showDataLabelsRange val="0"/>
                </c:ext>
                <c:ext xmlns:c16="http://schemas.microsoft.com/office/drawing/2014/chart" uri="{C3380CC4-5D6E-409C-BE32-E72D297353CC}">
                  <c16:uniqueId val="{00000002-27BE-4C41-AC8F-E00DF2B3C2C2}"/>
                </c:ext>
              </c:extLst>
            </c:dLbl>
            <c:dLbl>
              <c:idx val="1"/>
              <c:tx>
                <c:rich>
                  <a:bodyPr/>
                  <a:lstStyle/>
                  <a:p>
                    <a:fld id="{2275E010-8B5C-4454-BC77-B3B25480A512}" type="CATEGORYNAME">
                      <a:rPr lang="en-US"/>
                      <a:pPr/>
                      <a:t>[CATEGORY NAME]</a:t>
                    </a:fld>
                    <a:r>
                      <a:rPr lang="en-US" baseline="0" dirty="0"/>
                      <a:t>, </a:t>
                    </a:r>
                    <a:fld id="{D08C2688-E15F-4FC8-80B7-071B0CB3D59A}" type="PERCENTAGE">
                      <a:rPr lang="en-US" baseline="0" smtClean="0"/>
                      <a:pPr/>
                      <a:t>[PERCENTAGE]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27BE-4C41-AC8F-E00DF2B3C2C2}"/>
                </c:ext>
              </c:extLst>
            </c:dLbl>
            <c:dLbl>
              <c:idx val="2"/>
              <c:layout>
                <c:manualLayout>
                  <c:x val="0.10926442186709523"/>
                  <c:y val="9.465308635958869E-2"/>
                </c:manualLayout>
              </c:layout>
              <c:tx>
                <c:rich>
                  <a:bodyPr/>
                  <a:lstStyle/>
                  <a:p>
                    <a:fld id="{B989187A-F919-4842-9846-5B8C3DBE88A0}" type="CATEGORYNAME">
                      <a:rPr lang="en-US" smtClean="0"/>
                      <a:pPr/>
                      <a:t>[CATEGORY NAME]</a:t>
                    </a:fld>
                    <a:r>
                      <a:rPr lang="en-US" baseline="0" dirty="0"/>
                      <a:t>, 18%</a:t>
                    </a:r>
                  </a:p>
                </c:rich>
              </c:tx>
              <c:showLegendKey val="0"/>
              <c:showVal val="1"/>
              <c:showCatName val="1"/>
              <c:showSerName val="0"/>
              <c:showPercent val="0"/>
              <c:showBubbleSize val="0"/>
              <c:extLst>
                <c:ext xmlns:c15="http://schemas.microsoft.com/office/drawing/2012/chart" uri="{CE6537A1-D6FC-4f65-9D91-7224C49458BB}">
                  <c15:layout>
                    <c:manualLayout>
                      <c:w val="0.27129678152373354"/>
                      <c:h val="0.16843038515534395"/>
                    </c:manualLayout>
                  </c15:layout>
                  <c15:dlblFieldTable/>
                  <c15:showDataLabelsRange val="0"/>
                </c:ext>
                <c:ext xmlns:c16="http://schemas.microsoft.com/office/drawing/2014/chart" uri="{C3380CC4-5D6E-409C-BE32-E72D297353CC}">
                  <c16:uniqueId val="{00000003-27BE-4C41-AC8F-E00DF2B3C2C2}"/>
                </c:ext>
              </c:extLst>
            </c:dLbl>
            <c:dLbl>
              <c:idx val="3"/>
              <c:layout>
                <c:manualLayout>
                  <c:x val="-0.36207665165484904"/>
                  <c:y val="2.903585882598312E-2"/>
                </c:manualLayout>
              </c:layout>
              <c:tx>
                <c:rich>
                  <a:bodyPr/>
                  <a:lstStyle/>
                  <a:p>
                    <a:fld id="{403C4718-27AA-4561-94B8-89870FC0BB58}" type="CATEGORYNAME">
                      <a:rPr lang="en-US"/>
                      <a:pPr/>
                      <a:t>[CATEGORY NAME]</a:t>
                    </a:fld>
                    <a:r>
                      <a:rPr lang="en-US" baseline="0" dirty="0"/>
                      <a:t>, </a:t>
                    </a:r>
                    <a:fld id="{33242538-F1C2-4A3D-8294-26970351B1AE}" type="PERCENTAGE">
                      <a:rPr lang="en-US" baseline="0" smtClean="0"/>
                      <a:pPr/>
                      <a:t>[PERCENTAGE]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27BE-4C41-AC8F-E00DF2B3C2C2}"/>
                </c:ext>
              </c:extLst>
            </c:dLbl>
            <c:dLbl>
              <c:idx val="4"/>
              <c:delete val="1"/>
              <c:extLst>
                <c:ext xmlns:c15="http://schemas.microsoft.com/office/drawing/2012/chart" uri="{CE6537A1-D6FC-4f65-9D91-7224C49458BB}"/>
                <c:ext xmlns:c16="http://schemas.microsoft.com/office/drawing/2014/chart" uri="{C3380CC4-5D6E-409C-BE32-E72D297353CC}">
                  <c16:uniqueId val="{00000005-27BE-4C41-AC8F-E00DF2B3C2C2}"/>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Calibri" panose="020F0502020204030204" pitchFamily="34" charset="0"/>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Extremely likely</c:v>
                </c:pt>
                <c:pt idx="1">
                  <c:v>Very likely</c:v>
                </c:pt>
                <c:pt idx="2">
                  <c:v>Somewhat likely</c:v>
                </c:pt>
              </c:strCache>
            </c:strRef>
          </c:cat>
          <c:val>
            <c:numRef>
              <c:f>Sheet1!$B$2:$B$4</c:f>
              <c:numCache>
                <c:formatCode>0.00%</c:formatCode>
                <c:ptCount val="3"/>
                <c:pt idx="0">
                  <c:v>0.50880000000000003</c:v>
                </c:pt>
                <c:pt idx="1">
                  <c:v>0.31580000000000003</c:v>
                </c:pt>
                <c:pt idx="2">
                  <c:v>0.1754</c:v>
                </c:pt>
              </c:numCache>
            </c:numRef>
          </c:val>
          <c:extLst>
            <c:ext xmlns:c16="http://schemas.microsoft.com/office/drawing/2014/chart" uri="{C3380CC4-5D6E-409C-BE32-E72D297353CC}">
              <c16:uniqueId val="{00000000-27BE-4C41-AC8F-E00DF2B3C2C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r>
              <a:rPr lang="en-US" sz="1800" b="1" dirty="0">
                <a:solidFill>
                  <a:schemeClr val="tx1"/>
                </a:solidFill>
                <a:latin typeface="+mn-lt"/>
                <a:cs typeface="Calibri" panose="020F0502020204030204" pitchFamily="34" charset="0"/>
              </a:rPr>
              <a:t>Middle School Plans </a:t>
            </a:r>
          </a:p>
        </c:rich>
      </c:tx>
      <c:layout>
        <c:manualLayout>
          <c:xMode val="edge"/>
          <c:yMode val="edge"/>
          <c:x val="0.16147771889099269"/>
          <c:y val="1.8518518518518517E-2"/>
        </c:manualLayout>
      </c:layout>
      <c:overlay val="0"/>
      <c:spPr>
        <a:noFill/>
        <a:ln>
          <a:noFill/>
        </a:ln>
        <a:effectLst/>
      </c:spPr>
      <c:txPr>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Likelihood to Recommend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D33-4D4E-9745-A1B4CC24D6F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D33-4D4E-9745-A1B4CC24D6F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D33-4D4E-9745-A1B4CC24D6F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D33-4D4E-9745-A1B4CC24D6F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D33-4D4E-9745-A1B4CC24D6F3}"/>
              </c:ext>
            </c:extLst>
          </c:dPt>
          <c:dLbls>
            <c:dLbl>
              <c:idx val="0"/>
              <c:layout>
                <c:manualLayout>
                  <c:x val="-9.9400714938935847E-2"/>
                  <c:y val="6.1901818928254408E-2"/>
                </c:manualLayout>
              </c:layout>
              <c:tx>
                <c:rich>
                  <a:bodyPr/>
                  <a:lstStyle/>
                  <a:p>
                    <a:fld id="{B23BB4B3-7682-483C-8D39-B79AD96C5EBD}" type="CATEGORYNAME">
                      <a:rPr lang="en-US"/>
                      <a:pPr/>
                      <a:t>[CATEGORY NAME]</a:t>
                    </a:fld>
                    <a:r>
                      <a:rPr lang="en-US" baseline="0" dirty="0"/>
                      <a:t>, </a:t>
                    </a:r>
                    <a:fld id="{BEE4C999-1D43-4A6A-AF07-57BD9B6610F7}" type="PERCENTAGE">
                      <a:rPr lang="en-US" baseline="0" smtClean="0"/>
                      <a:pPr/>
                      <a:t>[PERCENTAGE]</a:t>
                    </a:fld>
                    <a:endParaRPr lang="en-US" baseline="0" dirty="0"/>
                  </a:p>
                </c:rich>
              </c:tx>
              <c:showLegendKey val="0"/>
              <c:showVal val="1"/>
              <c:showCatName val="1"/>
              <c:showSerName val="0"/>
              <c:showPercent val="0"/>
              <c:showBubbleSize val="0"/>
              <c:extLst>
                <c:ext xmlns:c15="http://schemas.microsoft.com/office/drawing/2012/chart" uri="{CE6537A1-D6FC-4f65-9D91-7224C49458BB}">
                  <c15:layout>
                    <c:manualLayout>
                      <c:w val="0.21650376583361863"/>
                      <c:h val="0.16843038515534395"/>
                    </c:manualLayout>
                  </c15:layout>
                  <c15:dlblFieldTable/>
                  <c15:showDataLabelsRange val="0"/>
                </c:ext>
                <c:ext xmlns:c16="http://schemas.microsoft.com/office/drawing/2014/chart" uri="{C3380CC4-5D6E-409C-BE32-E72D297353CC}">
                  <c16:uniqueId val="{00000001-ED33-4D4E-9745-A1B4CC24D6F3}"/>
                </c:ext>
              </c:extLst>
            </c:dLbl>
            <c:dLbl>
              <c:idx val="1"/>
              <c:tx>
                <c:rich>
                  <a:bodyPr/>
                  <a:lstStyle/>
                  <a:p>
                    <a:fld id="{2275E010-8B5C-4454-BC77-B3B25480A512}" type="CATEGORYNAME">
                      <a:rPr lang="en-US"/>
                      <a:pPr/>
                      <a:t>[CATEGORY NAME]</a:t>
                    </a:fld>
                    <a:r>
                      <a:rPr lang="en-US" baseline="0" dirty="0"/>
                      <a:t>, </a:t>
                    </a:r>
                    <a:fld id="{D08C2688-E15F-4FC8-80B7-071B0CB3D59A}" type="PERCENTAGE">
                      <a:rPr lang="en-US" baseline="0" smtClean="0"/>
                      <a:pPr/>
                      <a:t>[PERCENTAGE]</a:t>
                    </a:fld>
                    <a:endParaRPr lang="en-US" baseline="0" dirty="0"/>
                  </a:p>
                </c:rich>
              </c:tx>
              <c:showLegendKey val="0"/>
              <c:showVal val="1"/>
              <c:showCatName val="1"/>
              <c:showSerName val="0"/>
              <c:showPercent val="0"/>
              <c:showBubbleSize val="0"/>
              <c:extLst>
                <c:ext xmlns:c15="http://schemas.microsoft.com/office/drawing/2012/chart" uri="{CE6537A1-D6FC-4f65-9D91-7224C49458BB}">
                  <c15:layout>
                    <c:manualLayout>
                      <c:w val="0.22833333333333333"/>
                      <c:h val="0.11598816129234557"/>
                    </c:manualLayout>
                  </c15:layout>
                  <c15:dlblFieldTable/>
                  <c15:showDataLabelsRange val="0"/>
                </c:ext>
                <c:ext xmlns:c16="http://schemas.microsoft.com/office/drawing/2014/chart" uri="{C3380CC4-5D6E-409C-BE32-E72D297353CC}">
                  <c16:uniqueId val="{00000003-ED33-4D4E-9745-A1B4CC24D6F3}"/>
                </c:ext>
              </c:extLst>
            </c:dLbl>
            <c:dLbl>
              <c:idx val="2"/>
              <c:layout>
                <c:manualLayout>
                  <c:x val="8.5834617140248759E-2"/>
                  <c:y val="1.3257645119941402E-2"/>
                </c:manualLayout>
              </c:layout>
              <c:tx>
                <c:rich>
                  <a:bodyPr/>
                  <a:lstStyle/>
                  <a:p>
                    <a:fld id="{B989187A-F919-4842-9846-5B8C3DBE88A0}" type="CATEGORYNAME">
                      <a:rPr lang="en-US" smtClean="0"/>
                      <a:pPr/>
                      <a:t>[CATEGORY NAME]</a:t>
                    </a:fld>
                    <a:r>
                      <a:rPr lang="en-US" baseline="0" dirty="0"/>
                      <a:t>, </a:t>
                    </a:r>
                    <a:fld id="{0B52B598-810B-4A0A-A306-26D026F529AF}" type="VALUE">
                      <a:rPr lang="en-US" baseline="0" smtClean="0"/>
                      <a:pPr/>
                      <a:t>[VALUE]</a:t>
                    </a:fld>
                    <a:endParaRPr lang="en-US" baseline="0" dirty="0"/>
                  </a:p>
                </c:rich>
              </c:tx>
              <c:showLegendKey val="0"/>
              <c:showVal val="1"/>
              <c:showCatName val="1"/>
              <c:showSerName val="0"/>
              <c:showPercent val="0"/>
              <c:showBubbleSize val="0"/>
              <c:extLst>
                <c:ext xmlns:c15="http://schemas.microsoft.com/office/drawing/2012/chart" uri="{CE6537A1-D6FC-4f65-9D91-7224C49458BB}">
                  <c15:layout>
                    <c:manualLayout>
                      <c:w val="0.25195652173913041"/>
                      <c:h val="0.16843038515534395"/>
                    </c:manualLayout>
                  </c15:layout>
                  <c15:dlblFieldTable/>
                  <c15:showDataLabelsRange val="0"/>
                </c:ext>
                <c:ext xmlns:c16="http://schemas.microsoft.com/office/drawing/2014/chart" uri="{C3380CC4-5D6E-409C-BE32-E72D297353CC}">
                  <c16:uniqueId val="{00000005-ED33-4D4E-9745-A1B4CC24D6F3}"/>
                </c:ext>
              </c:extLst>
            </c:dLbl>
            <c:dLbl>
              <c:idx val="3"/>
              <c:layout>
                <c:manualLayout>
                  <c:x val="-0.36207665165484904"/>
                  <c:y val="2.903585882598312E-2"/>
                </c:manualLayout>
              </c:layout>
              <c:tx>
                <c:rich>
                  <a:bodyPr/>
                  <a:lstStyle/>
                  <a:p>
                    <a:fld id="{403C4718-27AA-4561-94B8-89870FC0BB58}" type="CATEGORYNAME">
                      <a:rPr lang="en-US"/>
                      <a:pPr/>
                      <a:t>[CATEGORY NAME]</a:t>
                    </a:fld>
                    <a:r>
                      <a:rPr lang="en-US" baseline="0" dirty="0"/>
                      <a:t>, </a:t>
                    </a:r>
                    <a:fld id="{33242538-F1C2-4A3D-8294-26970351B1AE}" type="PERCENTAGE">
                      <a:rPr lang="en-US" baseline="0" smtClean="0"/>
                      <a:pPr/>
                      <a:t>[PERCENTAGE]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ED33-4D4E-9745-A1B4CC24D6F3}"/>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Calibri" panose="020F0502020204030204" pitchFamily="34" charset="0"/>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St. Catherine</c:v>
                </c:pt>
                <c:pt idx="1">
                  <c:v>Highlands</c:v>
                </c:pt>
                <c:pt idx="2">
                  <c:v>Unsure</c:v>
                </c:pt>
              </c:strCache>
            </c:strRef>
          </c:cat>
          <c:val>
            <c:numRef>
              <c:f>Sheet1!$B$2:$B$4</c:f>
              <c:numCache>
                <c:formatCode>0%</c:formatCode>
                <c:ptCount val="3"/>
                <c:pt idx="0">
                  <c:v>0.625</c:v>
                </c:pt>
                <c:pt idx="1">
                  <c:v>0.15</c:v>
                </c:pt>
                <c:pt idx="2">
                  <c:v>0.22500000000000001</c:v>
                </c:pt>
              </c:numCache>
            </c:numRef>
          </c:val>
          <c:extLst>
            <c:ext xmlns:c16="http://schemas.microsoft.com/office/drawing/2014/chart" uri="{C3380CC4-5D6E-409C-BE32-E72D297353CC}">
              <c16:uniqueId val="{0000000A-ED33-4D4E-9745-A1B4CC24D6F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dirty="0">
                <a:solidFill>
                  <a:schemeClr val="tx1"/>
                </a:solidFill>
                <a:latin typeface="+mn-lt"/>
                <a:cs typeface="Calibri" panose="020F0502020204030204" pitchFamily="34" charset="0"/>
              </a:rPr>
              <a:t>Among</a:t>
            </a:r>
            <a:r>
              <a:rPr lang="en-US" sz="1800" b="1" baseline="0" dirty="0">
                <a:solidFill>
                  <a:schemeClr val="tx1"/>
                </a:solidFill>
                <a:latin typeface="+mn-lt"/>
                <a:cs typeface="Calibri" panose="020F0502020204030204" pitchFamily="34" charset="0"/>
              </a:rPr>
              <a:t> </a:t>
            </a:r>
            <a:r>
              <a:rPr lang="en-US" sz="1800" b="1" dirty="0">
                <a:solidFill>
                  <a:schemeClr val="tx1"/>
                </a:solidFill>
                <a:latin typeface="+mn-lt"/>
                <a:cs typeface="Calibri" panose="020F0502020204030204" pitchFamily="34" charset="0"/>
              </a:rPr>
              <a:t>Likely</a:t>
            </a:r>
            <a:r>
              <a:rPr lang="en-US" sz="1800" b="1" baseline="0" dirty="0">
                <a:solidFill>
                  <a:schemeClr val="tx1"/>
                </a:solidFill>
                <a:latin typeface="+mn-lt"/>
                <a:cs typeface="Calibri" panose="020F0502020204030204" pitchFamily="34" charset="0"/>
              </a:rPr>
              <a:t> to Stay at St. Catherine of Siena</a:t>
            </a:r>
          </a:p>
          <a:p>
            <a:pPr>
              <a:defRPr/>
            </a:pPr>
            <a:endParaRPr lang="en-US" sz="1800" b="1" dirty="0">
              <a:solidFill>
                <a:schemeClr val="tx1"/>
              </a:solidFill>
              <a:latin typeface="+mn-lt"/>
              <a:cs typeface="Calibri" panose="020F0502020204030204" pitchFamily="34"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Likelihood to Recommend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0C0-47C9-AFE3-16A7D33519B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0C0-47C9-AFE3-16A7D33519B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0C0-47C9-AFE3-16A7D33519B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0C0-47C9-AFE3-16A7D33519B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0C0-47C9-AFE3-16A7D33519BC}"/>
              </c:ext>
            </c:extLst>
          </c:dPt>
          <c:dLbls>
            <c:dLbl>
              <c:idx val="0"/>
              <c:layout>
                <c:manualLayout>
                  <c:x val="2.4433880851832443E-2"/>
                  <c:y val="8.5848167638027689E-2"/>
                </c:manualLayout>
              </c:layout>
              <c:tx>
                <c:rich>
                  <a:bodyPr rot="0" spcFirstLastPara="1" vertOverflow="ellipsis" vert="horz" wrap="square" lIns="38100" tIns="19050" rIns="38100" bIns="19050" anchor="ctr" anchorCtr="1">
                    <a:noAutofit/>
                  </a:bodyPr>
                  <a:lstStyle/>
                  <a:p>
                    <a:pPr>
                      <a:defRPr sz="1050" b="1" i="0" u="none" strike="noStrike" kern="1200" baseline="0">
                        <a:solidFill>
                          <a:schemeClr val="tx1">
                            <a:lumMod val="75000"/>
                            <a:lumOff val="25000"/>
                          </a:schemeClr>
                        </a:solidFill>
                        <a:latin typeface="+mn-lt"/>
                        <a:ea typeface="+mn-ea"/>
                        <a:cs typeface="Calibri" panose="020F0502020204030204" pitchFamily="34" charset="0"/>
                      </a:defRPr>
                    </a:pPr>
                    <a:fld id="{B23BB4B3-7682-483C-8D39-B79AD96C5EBD}" type="CATEGORYNAME">
                      <a:rPr lang="en-US"/>
                      <a:pPr>
                        <a:defRPr sz="1050" b="1">
                          <a:cs typeface="Calibri" panose="020F0502020204030204" pitchFamily="34" charset="0"/>
                        </a:defRPr>
                      </a:pPr>
                      <a:t>[CATEGORY NAME]</a:t>
                    </a:fld>
                    <a:r>
                      <a:rPr lang="en-US" baseline="0" dirty="0"/>
                      <a:t>, </a:t>
                    </a:r>
                    <a:fld id="{BEE4C999-1D43-4A6A-AF07-57BD9B6610F7}" type="PERCENTAGE">
                      <a:rPr lang="en-US" baseline="0" smtClean="0"/>
                      <a:pPr>
                        <a:defRPr sz="1050" b="1">
                          <a:cs typeface="Calibri" panose="020F0502020204030204" pitchFamily="34" charset="0"/>
                        </a:defRPr>
                      </a:pPr>
                      <a:t>[PERCENTAGE]</a:t>
                    </a:fld>
                    <a:endParaRPr lang="en-US" baseline="0" dirty="0"/>
                  </a:p>
                </c:rich>
              </c:tx>
              <c:spPr>
                <a:noFill/>
                <a:ln>
                  <a:noFill/>
                </a:ln>
                <a:effectLst/>
              </c:spPr>
              <c:txPr>
                <a:bodyPr rot="0" spcFirstLastPara="1" vertOverflow="ellipsis" vert="horz" wrap="square" lIns="38100" tIns="19050" rIns="38100" bIns="19050" anchor="ctr" anchorCtr="1">
                  <a:noAutofit/>
                </a:bodyPr>
                <a:lstStyle/>
                <a:p>
                  <a:pPr>
                    <a:defRPr sz="1050" b="1" i="0" u="none" strike="noStrike" kern="1200" baseline="0">
                      <a:solidFill>
                        <a:schemeClr val="tx1">
                          <a:lumMod val="75000"/>
                          <a:lumOff val="25000"/>
                        </a:schemeClr>
                      </a:solidFill>
                      <a:latin typeface="+mn-lt"/>
                      <a:ea typeface="+mn-ea"/>
                      <a:cs typeface="Calibri" panose="020F0502020204030204" pitchFamily="34" charset="0"/>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29828352421856358"/>
                      <c:h val="0.30890788041738687"/>
                    </c:manualLayout>
                  </c15:layout>
                  <c15:dlblFieldTable/>
                  <c15:showDataLabelsRange val="0"/>
                </c:ext>
                <c:ext xmlns:c16="http://schemas.microsoft.com/office/drawing/2014/chart" uri="{C3380CC4-5D6E-409C-BE32-E72D297353CC}">
                  <c16:uniqueId val="{00000001-30C0-47C9-AFE3-16A7D33519BC}"/>
                </c:ext>
              </c:extLst>
            </c:dLbl>
            <c:dLbl>
              <c:idx val="1"/>
              <c:tx>
                <c:rich>
                  <a:bodyPr/>
                  <a:lstStyle/>
                  <a:p>
                    <a:fld id="{2275E010-8B5C-4454-BC77-B3B25480A512}" type="CATEGORYNAME">
                      <a:rPr lang="en-US"/>
                      <a:pPr/>
                      <a:t>[CATEGORY NAME]</a:t>
                    </a:fld>
                    <a:r>
                      <a:rPr lang="en-US" baseline="0" dirty="0"/>
                      <a:t>, </a:t>
                    </a:r>
                    <a:fld id="{D08C2688-E15F-4FC8-80B7-071B0CB3D59A}" type="PERCENTAGE">
                      <a:rPr lang="en-US" baseline="0" smtClean="0"/>
                      <a:pPr/>
                      <a:t>[PERCENTAGE]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0C0-47C9-AFE3-16A7D33519BC}"/>
                </c:ext>
              </c:extLst>
            </c:dLbl>
            <c:dLbl>
              <c:idx val="2"/>
              <c:layout>
                <c:manualLayout>
                  <c:x val="4.4875505426686516E-2"/>
                  <c:y val="6.694157842338673E-2"/>
                </c:manualLayout>
              </c:layout>
              <c:tx>
                <c:rich>
                  <a:bodyPr rot="0" spcFirstLastPara="1" vertOverflow="ellipsis" vert="horz" wrap="square" lIns="38100" tIns="19050" rIns="38100" bIns="19050" anchor="ctr" anchorCtr="1">
                    <a:noAutofit/>
                  </a:bodyPr>
                  <a:lstStyle/>
                  <a:p>
                    <a:pPr>
                      <a:defRPr sz="1050" b="1" i="0" u="none" strike="noStrike" kern="1200" baseline="0">
                        <a:solidFill>
                          <a:schemeClr val="tx1">
                            <a:lumMod val="75000"/>
                            <a:lumOff val="25000"/>
                          </a:schemeClr>
                        </a:solidFill>
                        <a:latin typeface="+mn-lt"/>
                        <a:ea typeface="+mn-ea"/>
                        <a:cs typeface="Calibri" panose="020F0502020204030204" pitchFamily="34" charset="0"/>
                      </a:defRPr>
                    </a:pPr>
                    <a:fld id="{B989187A-F919-4842-9846-5B8C3DBE88A0}" type="CATEGORYNAME">
                      <a:rPr lang="en-US" smtClean="0"/>
                      <a:pPr>
                        <a:defRPr sz="1050" b="1">
                          <a:cs typeface="Calibri" panose="020F0502020204030204" pitchFamily="34" charset="0"/>
                        </a:defRPr>
                      </a:pPr>
                      <a:t>[CATEGORY NAME]</a:t>
                    </a:fld>
                    <a:r>
                      <a:rPr lang="en-US" baseline="0" dirty="0"/>
                      <a:t>, </a:t>
                    </a:r>
                    <a:fld id="{0B52B598-810B-4A0A-A306-26D026F529AF}" type="VALUE">
                      <a:rPr lang="en-US" baseline="0" smtClean="0"/>
                      <a:pPr>
                        <a:defRPr sz="1050" b="1">
                          <a:cs typeface="Calibri" panose="020F0502020204030204" pitchFamily="34" charset="0"/>
                        </a:defRPr>
                      </a:pPr>
                      <a:t>[VALUE]</a:t>
                    </a:fld>
                    <a:endParaRPr lang="en-US" baseline="0" dirty="0"/>
                  </a:p>
                </c:rich>
              </c:tx>
              <c:spPr>
                <a:noFill/>
                <a:ln>
                  <a:noFill/>
                </a:ln>
                <a:effectLst/>
              </c:spPr>
              <c:txPr>
                <a:bodyPr rot="0" spcFirstLastPara="1" vertOverflow="ellipsis" vert="horz" wrap="square" lIns="38100" tIns="19050" rIns="38100" bIns="19050" anchor="ctr" anchorCtr="1">
                  <a:noAutofit/>
                </a:bodyPr>
                <a:lstStyle/>
                <a:p>
                  <a:pPr>
                    <a:defRPr sz="1050" b="1" i="0" u="none" strike="noStrike" kern="1200" baseline="0">
                      <a:solidFill>
                        <a:schemeClr val="tx1">
                          <a:lumMod val="75000"/>
                          <a:lumOff val="25000"/>
                        </a:schemeClr>
                      </a:solidFill>
                      <a:latin typeface="+mn-lt"/>
                      <a:ea typeface="+mn-ea"/>
                      <a:cs typeface="Calibri" panose="020F0502020204030204" pitchFamily="34" charset="0"/>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32100446903596508"/>
                      <c:h val="0.18912495851811628"/>
                    </c:manualLayout>
                  </c15:layout>
                  <c15:dlblFieldTable/>
                  <c15:showDataLabelsRange val="0"/>
                </c:ext>
                <c:ext xmlns:c16="http://schemas.microsoft.com/office/drawing/2014/chart" uri="{C3380CC4-5D6E-409C-BE32-E72D297353CC}">
                  <c16:uniqueId val="{00000005-30C0-47C9-AFE3-16A7D33519BC}"/>
                </c:ext>
              </c:extLst>
            </c:dLbl>
            <c:dLbl>
              <c:idx val="3"/>
              <c:layout>
                <c:manualLayout>
                  <c:x val="-9.3335663910277519E-2"/>
                  <c:y val="0.11131848585815567"/>
                </c:manualLayout>
              </c:layout>
              <c:tx>
                <c:rich>
                  <a:bodyPr/>
                  <a:lstStyle/>
                  <a:p>
                    <a:fld id="{403C4718-27AA-4561-94B8-89870FC0BB58}" type="CATEGORYNAME">
                      <a:rPr lang="en-US"/>
                      <a:pPr/>
                      <a:t>[CATEGORY NAME]</a:t>
                    </a:fld>
                    <a:r>
                      <a:rPr lang="en-US" baseline="0" dirty="0"/>
                      <a:t>, </a:t>
                    </a:r>
                    <a:fld id="{33242538-F1C2-4A3D-8294-26970351B1AE}" type="PERCENTAGE">
                      <a:rPr lang="en-US" baseline="0" smtClean="0"/>
                      <a:pPr/>
                      <a:t>[PERCENTAGE]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30C0-47C9-AFE3-16A7D33519BC}"/>
                </c:ext>
              </c:extLst>
            </c:dLbl>
            <c:dLbl>
              <c:idx val="4"/>
              <c:layout>
                <c:manualLayout>
                  <c:x val="0.12424731925179998"/>
                  <c:y val="7.6138295213098367E-2"/>
                </c:manualLayout>
              </c:layout>
              <c:spPr>
                <a:noFill/>
                <a:ln>
                  <a:noFill/>
                </a:ln>
                <a:effectLst/>
              </c:spPr>
              <c:txPr>
                <a:bodyPr rot="0" spcFirstLastPara="1" vertOverflow="ellipsis" vert="horz" wrap="square" lIns="38100" tIns="19050" rIns="38100" bIns="19050" anchor="ctr" anchorCtr="1">
                  <a:noAutofit/>
                </a:bodyPr>
                <a:lstStyle/>
                <a:p>
                  <a:pPr>
                    <a:defRPr sz="1050" b="1" i="0" u="none" strike="noStrike" kern="1200" baseline="0">
                      <a:solidFill>
                        <a:schemeClr val="tx1">
                          <a:lumMod val="75000"/>
                          <a:lumOff val="25000"/>
                        </a:schemeClr>
                      </a:solidFill>
                      <a:latin typeface="+mn-lt"/>
                      <a:ea typeface="+mn-ea"/>
                      <a:cs typeface="Calibri" panose="020F0502020204030204" pitchFamily="34" charset="0"/>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47687960029228588"/>
                      <c:h val="0.18650769311839308"/>
                    </c:manualLayout>
                  </c15:layout>
                </c:ext>
                <c:ext xmlns:c16="http://schemas.microsoft.com/office/drawing/2014/chart" uri="{C3380CC4-5D6E-409C-BE32-E72D297353CC}">
                  <c16:uniqueId val="{00000009-30C0-47C9-AFE3-16A7D33519BC}"/>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Calibri" panose="020F0502020204030204" pitchFamily="34" charset="0"/>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Extremely Likely</c:v>
                </c:pt>
                <c:pt idx="1">
                  <c:v>Very Likely</c:v>
                </c:pt>
                <c:pt idx="2">
                  <c:v>Somewhat Likely</c:v>
                </c:pt>
                <c:pt idx="3">
                  <c:v>Not Very Likely</c:v>
                </c:pt>
                <c:pt idx="4">
                  <c:v>Not At All Likely</c:v>
                </c:pt>
              </c:strCache>
            </c:strRef>
          </c:cat>
          <c:val>
            <c:numRef>
              <c:f>Sheet1!$B$2:$B$6</c:f>
              <c:numCache>
                <c:formatCode>0%</c:formatCode>
                <c:ptCount val="5"/>
                <c:pt idx="0">
                  <c:v>0.37037037037037035</c:v>
                </c:pt>
                <c:pt idx="1">
                  <c:v>0.29629629629629628</c:v>
                </c:pt>
                <c:pt idx="2">
                  <c:v>0.18518518518518517</c:v>
                </c:pt>
                <c:pt idx="3">
                  <c:v>0.1111111111111111</c:v>
                </c:pt>
                <c:pt idx="4">
                  <c:v>3.7037037037037035E-2</c:v>
                </c:pt>
              </c:numCache>
            </c:numRef>
          </c:val>
          <c:extLst>
            <c:ext xmlns:c16="http://schemas.microsoft.com/office/drawing/2014/chart" uri="{C3380CC4-5D6E-409C-BE32-E72D297353CC}">
              <c16:uniqueId val="{0000000A-30C0-47C9-AFE3-16A7D33519B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dirty="0">
                <a:solidFill>
                  <a:schemeClr val="tx1"/>
                </a:solidFill>
                <a:latin typeface="+mn-lt"/>
                <a:cs typeface="Calibri" panose="020F0502020204030204" pitchFamily="34" charset="0"/>
              </a:rPr>
              <a:t>Among</a:t>
            </a:r>
            <a:r>
              <a:rPr lang="en-US" sz="1800" b="1" baseline="0" dirty="0">
                <a:solidFill>
                  <a:schemeClr val="tx1"/>
                </a:solidFill>
                <a:latin typeface="+mn-lt"/>
                <a:cs typeface="Calibri" panose="020F0502020204030204" pitchFamily="34" charset="0"/>
              </a:rPr>
              <a:t> </a:t>
            </a:r>
            <a:r>
              <a:rPr lang="en-US" sz="1800" b="1" dirty="0">
                <a:solidFill>
                  <a:schemeClr val="tx1"/>
                </a:solidFill>
                <a:latin typeface="+mn-lt"/>
                <a:cs typeface="Calibri" panose="020F0502020204030204" pitchFamily="34" charset="0"/>
              </a:rPr>
              <a:t>Likely</a:t>
            </a:r>
            <a:r>
              <a:rPr lang="en-US" sz="1800" b="1" baseline="0" dirty="0">
                <a:solidFill>
                  <a:schemeClr val="tx1"/>
                </a:solidFill>
                <a:latin typeface="+mn-lt"/>
                <a:cs typeface="Calibri" panose="020F0502020204030204" pitchFamily="34" charset="0"/>
              </a:rPr>
              <a:t> to Switch to Highlands Middle School</a:t>
            </a:r>
            <a:endParaRPr lang="en-US" sz="1800" b="1" dirty="0">
              <a:solidFill>
                <a:schemeClr val="tx1"/>
              </a:solidFill>
              <a:latin typeface="+mn-lt"/>
              <a:cs typeface="Calibri" panose="020F0502020204030204" pitchFamily="34"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Likelihood to Recommend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DDD-4E9B-A152-F2C1B8C1414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DDD-4E9B-A152-F2C1B8C1414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DDD-4E9B-A152-F2C1B8C1414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DDD-4E9B-A152-F2C1B8C1414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DDD-4E9B-A152-F2C1B8C1414F}"/>
              </c:ext>
            </c:extLst>
          </c:dPt>
          <c:dLbls>
            <c:dLbl>
              <c:idx val="0"/>
              <c:layout>
                <c:manualLayout>
                  <c:x val="-5.2676228628507876E-2"/>
                  <c:y val="6.1901776841932744E-2"/>
                </c:manualLayout>
              </c:layout>
              <c:tx>
                <c:rich>
                  <a:bodyPr/>
                  <a:lstStyle/>
                  <a:p>
                    <a:fld id="{B23BB4B3-7682-483C-8D39-B79AD96C5EBD}" type="CATEGORYNAME">
                      <a:rPr lang="en-US"/>
                      <a:pPr/>
                      <a:t>[CATEGORY NAME]</a:t>
                    </a:fld>
                    <a:r>
                      <a:rPr lang="en-US" baseline="0" dirty="0"/>
                      <a:t>, </a:t>
                    </a:r>
                    <a:fld id="{B0A1F968-8DB1-4159-B22F-1B40EB30F43A}" type="VALUE">
                      <a:rPr lang="en-US" baseline="0" smtClean="0"/>
                      <a:pPr/>
                      <a:t>[VALUE]</a:t>
                    </a:fld>
                    <a:endParaRPr lang="en-US" baseline="0" dirty="0"/>
                  </a:p>
                </c:rich>
              </c:tx>
              <c:showLegendKey val="0"/>
              <c:showVal val="1"/>
              <c:showCatName val="1"/>
              <c:showSerName val="0"/>
              <c:showPercent val="0"/>
              <c:showBubbleSize val="0"/>
              <c:extLst>
                <c:ext xmlns:c15="http://schemas.microsoft.com/office/drawing/2012/chart" uri="{CE6537A1-D6FC-4f65-9D91-7224C49458BB}">
                  <c15:layout>
                    <c:manualLayout>
                      <c:w val="0.30995273845447457"/>
                      <c:h val="0.16843030098270062"/>
                    </c:manualLayout>
                  </c15:layout>
                  <c15:dlblFieldTable/>
                  <c15:showDataLabelsRange val="0"/>
                </c:ext>
                <c:ext xmlns:c16="http://schemas.microsoft.com/office/drawing/2014/chart" uri="{C3380CC4-5D6E-409C-BE32-E72D297353CC}">
                  <c16:uniqueId val="{00000001-8DDD-4E9B-A152-F2C1B8C1414F}"/>
                </c:ext>
              </c:extLst>
            </c:dLbl>
            <c:dLbl>
              <c:idx val="1"/>
              <c:tx>
                <c:rich>
                  <a:bodyPr/>
                  <a:lstStyle/>
                  <a:p>
                    <a:fld id="{2275E010-8B5C-4454-BC77-B3B25480A512}" type="CATEGORYNAME">
                      <a:rPr lang="en-US"/>
                      <a:pPr/>
                      <a:t>[CATEGORY NAME]</a:t>
                    </a:fld>
                    <a:r>
                      <a:rPr lang="en-US" baseline="0" dirty="0"/>
                      <a:t>, </a:t>
                    </a:r>
                    <a:fld id="{C08BA641-BAC4-42D5-9CE7-B658EE53D5C0}" type="VALUE">
                      <a:rPr lang="en-US" baseline="0" smtClean="0"/>
                      <a:pPr/>
                      <a:t>[VALUE]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DDD-4E9B-A152-F2C1B8C1414F}"/>
                </c:ext>
              </c:extLst>
            </c:dLbl>
            <c:dLbl>
              <c:idx val="2"/>
              <c:layout>
                <c:manualLayout>
                  <c:x val="8.0905195185416334E-2"/>
                  <c:y val="-3.9492034272762501E-3"/>
                </c:manualLayout>
              </c:layout>
              <c:tx>
                <c:rich>
                  <a:bodyPr/>
                  <a:lstStyle/>
                  <a:p>
                    <a:fld id="{B989187A-F919-4842-9846-5B8C3DBE88A0}" type="CATEGORYNAME">
                      <a:rPr lang="en-US" smtClean="0"/>
                      <a:pPr/>
                      <a:t>[CATEGORY NAME]</a:t>
                    </a:fld>
                    <a:r>
                      <a:rPr lang="en-US" baseline="0" dirty="0"/>
                      <a:t>, </a:t>
                    </a:r>
                    <a:fld id="{0B52B598-810B-4A0A-A306-26D026F529AF}" type="VALUE">
                      <a:rPr lang="en-US" baseline="0" smtClean="0"/>
                      <a:pPr/>
                      <a:t>[VALUE]</a:t>
                    </a:fld>
                    <a:endParaRPr lang="en-US" baseline="0" dirty="0"/>
                  </a:p>
                </c:rich>
              </c:tx>
              <c:showLegendKey val="0"/>
              <c:showVal val="1"/>
              <c:showCatName val="1"/>
              <c:showSerName val="0"/>
              <c:showPercent val="0"/>
              <c:showBubbleSize val="0"/>
              <c:extLst>
                <c:ext xmlns:c15="http://schemas.microsoft.com/office/drawing/2012/chart" uri="{CE6537A1-D6FC-4f65-9D91-7224C49458BB}">
                  <c15:layout>
                    <c:manualLayout>
                      <c:w val="0.37426905748425532"/>
                      <c:h val="0.16843030098270062"/>
                    </c:manualLayout>
                  </c15:layout>
                  <c15:dlblFieldTable/>
                  <c15:showDataLabelsRange val="0"/>
                </c:ext>
                <c:ext xmlns:c16="http://schemas.microsoft.com/office/drawing/2014/chart" uri="{C3380CC4-5D6E-409C-BE32-E72D297353CC}">
                  <c16:uniqueId val="{00000005-8DDD-4E9B-A152-F2C1B8C1414F}"/>
                </c:ext>
              </c:extLst>
            </c:dLbl>
            <c:dLbl>
              <c:idx val="3"/>
              <c:layout>
                <c:manualLayout>
                  <c:x val="-0.36207665165484904"/>
                  <c:y val="2.903585882598312E-2"/>
                </c:manualLayout>
              </c:layout>
              <c:tx>
                <c:rich>
                  <a:bodyPr/>
                  <a:lstStyle/>
                  <a:p>
                    <a:fld id="{403C4718-27AA-4561-94B8-89870FC0BB58}" type="CATEGORYNAME">
                      <a:rPr lang="en-US"/>
                      <a:pPr/>
                      <a:t>[CATEGORY NAME]</a:t>
                    </a:fld>
                    <a:r>
                      <a:rPr lang="en-US" baseline="0" dirty="0"/>
                      <a:t>, </a:t>
                    </a:r>
                    <a:fld id="{B671066C-61C4-42E0-AFC9-016F130E45FE}" type="VALUE">
                      <a:rPr lang="en-US" baseline="0" smtClean="0"/>
                      <a:pPr/>
                      <a:t>[VALUE]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8DDD-4E9B-A152-F2C1B8C1414F}"/>
                </c:ext>
              </c:extLst>
            </c:dLbl>
            <c:dLbl>
              <c:idx val="4"/>
              <c:tx>
                <c:rich>
                  <a:bodyPr/>
                  <a:lstStyle/>
                  <a:p>
                    <a:fld id="{D382C82E-C631-47E6-A48A-3C46E4CBC248}" type="CATEGORYNAME">
                      <a:rPr lang="en-US"/>
                      <a:pPr/>
                      <a:t>[CATEGORY NAME]</a:t>
                    </a:fld>
                    <a:r>
                      <a:rPr lang="en-US" baseline="0" dirty="0"/>
                      <a:t>, </a:t>
                    </a:r>
                    <a:fld id="{43D7238D-17CB-4E50-BCD0-537396C14746}" type="VALUE">
                      <a:rPr lang="en-US" baseline="0" smtClean="0"/>
                      <a:pPr/>
                      <a:t>[VALUE]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8DDD-4E9B-A152-F2C1B8C1414F}"/>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Calibri" panose="020F0502020204030204" pitchFamily="34" charset="0"/>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Extremely Likely</c:v>
                </c:pt>
                <c:pt idx="1">
                  <c:v>Very Likely</c:v>
                </c:pt>
                <c:pt idx="2">
                  <c:v>Not Very Likely</c:v>
                </c:pt>
                <c:pt idx="3">
                  <c:v>Not At All Likely</c:v>
                </c:pt>
              </c:strCache>
            </c:strRef>
          </c:cat>
          <c:val>
            <c:numRef>
              <c:f>Sheet1!$B$2:$B$5</c:f>
              <c:numCache>
                <c:formatCode>0%</c:formatCode>
                <c:ptCount val="4"/>
                <c:pt idx="0">
                  <c:v>0.33333333333333331</c:v>
                </c:pt>
                <c:pt idx="1">
                  <c:v>0.16666666666666666</c:v>
                </c:pt>
                <c:pt idx="2">
                  <c:v>0.16666666666666666</c:v>
                </c:pt>
                <c:pt idx="3">
                  <c:v>0.33333333333333331</c:v>
                </c:pt>
              </c:numCache>
            </c:numRef>
          </c:val>
          <c:extLst>
            <c:ext xmlns:c16="http://schemas.microsoft.com/office/drawing/2014/chart" uri="{C3380CC4-5D6E-409C-BE32-E72D297353CC}">
              <c16:uniqueId val="{0000000A-8DDD-4E9B-A152-F2C1B8C1414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b="1" dirty="0">
                <a:solidFill>
                  <a:schemeClr val="tx1"/>
                </a:solidFill>
                <a:latin typeface="+mn-lt"/>
                <a:cs typeface="Calibri" panose="020F0502020204030204" pitchFamily="34" charset="0"/>
              </a:rPr>
              <a:t>Among the Unsure</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Likelihood to Recommend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AE0-4EF7-AC66-5C6F5830C59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AE0-4EF7-AC66-5C6F5830C59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AE0-4EF7-AC66-5C6F5830C59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AE0-4EF7-AC66-5C6F5830C59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AE0-4EF7-AC66-5C6F5830C59C}"/>
              </c:ext>
            </c:extLst>
          </c:dPt>
          <c:dLbls>
            <c:dLbl>
              <c:idx val="0"/>
              <c:layout>
                <c:manualLayout>
                  <c:x val="-1.9883878151594688E-7"/>
                  <c:y val="-7.0160655714872622E-3"/>
                </c:manualLayout>
              </c:layout>
              <c:tx>
                <c:rich>
                  <a:bodyPr rot="0" spcFirstLastPara="1" vertOverflow="ellipsis" vert="horz" wrap="square" lIns="38100" tIns="19050" rIns="38100" bIns="19050" anchor="ctr" anchorCtr="1">
                    <a:noAutofit/>
                  </a:bodyPr>
                  <a:lstStyle/>
                  <a:p>
                    <a:pPr>
                      <a:defRPr sz="1050" b="1" i="0" u="none" strike="noStrike" kern="1200" baseline="0">
                        <a:solidFill>
                          <a:schemeClr val="tx1">
                            <a:lumMod val="75000"/>
                            <a:lumOff val="25000"/>
                          </a:schemeClr>
                        </a:solidFill>
                        <a:latin typeface="+mn-lt"/>
                        <a:ea typeface="+mn-ea"/>
                        <a:cs typeface="Calibri" panose="020F0502020204030204" pitchFamily="34" charset="0"/>
                      </a:defRPr>
                    </a:pPr>
                    <a:fld id="{B23BB4B3-7682-483C-8D39-B79AD96C5EBD}" type="CATEGORYNAME">
                      <a:rPr lang="en-US" sz="1050"/>
                      <a:pPr>
                        <a:defRPr sz="1050" b="1">
                          <a:cs typeface="Calibri" panose="020F0502020204030204" pitchFamily="34" charset="0"/>
                        </a:defRPr>
                      </a:pPr>
                      <a:t>[CATEGORY NAME]</a:t>
                    </a:fld>
                    <a:r>
                      <a:rPr lang="en-US" sz="1050" baseline="0" dirty="0"/>
                      <a:t>, </a:t>
                    </a:r>
                    <a:fld id="{BEE4C999-1D43-4A6A-AF07-57BD9B6610F7}" type="PERCENTAGE">
                      <a:rPr lang="en-US" sz="1050" baseline="0" smtClean="0"/>
                      <a:pPr>
                        <a:defRPr sz="1050" b="1">
                          <a:cs typeface="Calibri" panose="020F0502020204030204" pitchFamily="34" charset="0"/>
                        </a:defRPr>
                      </a:pPr>
                      <a:t>[PERCENTAGE]</a:t>
                    </a:fld>
                    <a:endParaRPr lang="en-US" sz="1050" baseline="0" dirty="0"/>
                  </a:p>
                </c:rich>
              </c:tx>
              <c:spPr>
                <a:noFill/>
                <a:ln>
                  <a:noFill/>
                </a:ln>
                <a:effectLst/>
              </c:spPr>
              <c:txPr>
                <a:bodyPr rot="0" spcFirstLastPara="1" vertOverflow="ellipsis" vert="horz" wrap="square" lIns="38100" tIns="19050" rIns="38100" bIns="19050" anchor="ctr" anchorCtr="1">
                  <a:noAutofit/>
                </a:bodyPr>
                <a:lstStyle/>
                <a:p>
                  <a:pPr>
                    <a:defRPr sz="1050" b="1" i="0" u="none" strike="noStrike" kern="1200" baseline="0">
                      <a:solidFill>
                        <a:schemeClr val="tx1">
                          <a:lumMod val="75000"/>
                          <a:lumOff val="25000"/>
                        </a:schemeClr>
                      </a:solidFill>
                      <a:latin typeface="+mn-lt"/>
                      <a:ea typeface="+mn-ea"/>
                      <a:cs typeface="Calibri" panose="020F0502020204030204" pitchFamily="34" charset="0"/>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40681340968742541"/>
                      <c:h val="0.21197173080194551"/>
                    </c:manualLayout>
                  </c15:layout>
                  <c15:dlblFieldTable/>
                  <c15:showDataLabelsRange val="0"/>
                </c:ext>
                <c:ext xmlns:c16="http://schemas.microsoft.com/office/drawing/2014/chart" uri="{C3380CC4-5D6E-409C-BE32-E72D297353CC}">
                  <c16:uniqueId val="{00000001-FAE0-4EF7-AC66-5C6F5830C59C}"/>
                </c:ext>
              </c:extLst>
            </c:dLbl>
            <c:dLbl>
              <c:idx val="1"/>
              <c:tx>
                <c:rich>
                  <a:bodyPr/>
                  <a:lstStyle/>
                  <a:p>
                    <a:fld id="{2275E010-8B5C-4454-BC77-B3B25480A512}" type="CATEGORYNAME">
                      <a:rPr lang="en-US"/>
                      <a:pPr/>
                      <a:t>[CATEGORY NAME]</a:t>
                    </a:fld>
                    <a:r>
                      <a:rPr lang="en-US" baseline="0" dirty="0"/>
                      <a:t>, </a:t>
                    </a:r>
                    <a:fld id="{D08C2688-E15F-4FC8-80B7-071B0CB3D59A}" type="PERCENTAGE">
                      <a:rPr lang="en-US" baseline="0" smtClean="0"/>
                      <a:pPr/>
                      <a:t>[PERCENTAGE]</a:t>
                    </a:fld>
                    <a:endParaRPr lang="en-US" baseline="0" dirty="0"/>
                  </a:p>
                </c:rich>
              </c:tx>
              <c:showLegendKey val="0"/>
              <c:showVal val="1"/>
              <c:showCatName val="1"/>
              <c:showSerName val="0"/>
              <c:showPercent val="0"/>
              <c:showBubbleSize val="0"/>
              <c:extLst>
                <c:ext xmlns:c15="http://schemas.microsoft.com/office/drawing/2012/chart" uri="{CE6537A1-D6FC-4f65-9D91-7224C49458BB}">
                  <c15:layout>
                    <c:manualLayout>
                      <c:w val="0.23363095238095236"/>
                      <c:h val="0.31142298571035076"/>
                    </c:manualLayout>
                  </c15:layout>
                  <c15:dlblFieldTable/>
                  <c15:showDataLabelsRange val="0"/>
                </c:ext>
                <c:ext xmlns:c16="http://schemas.microsoft.com/office/drawing/2014/chart" uri="{C3380CC4-5D6E-409C-BE32-E72D297353CC}">
                  <c16:uniqueId val="{00000003-FAE0-4EF7-AC66-5C6F5830C59C}"/>
                </c:ext>
              </c:extLst>
            </c:dLbl>
            <c:dLbl>
              <c:idx val="2"/>
              <c:layout>
                <c:manualLayout>
                  <c:x val="8.5834617140248759E-2"/>
                  <c:y val="1.3257645119941402E-2"/>
                </c:manualLayout>
              </c:layout>
              <c:tx>
                <c:rich>
                  <a:bodyPr/>
                  <a:lstStyle/>
                  <a:p>
                    <a:fld id="{B989187A-F919-4842-9846-5B8C3DBE88A0}" type="CATEGORYNAME">
                      <a:rPr lang="en-US" smtClean="0"/>
                      <a:pPr/>
                      <a:t>[CATEGORY NAME]</a:t>
                    </a:fld>
                    <a:r>
                      <a:rPr lang="en-US" baseline="0" dirty="0"/>
                      <a:t>, </a:t>
                    </a:r>
                    <a:fld id="{0B52B598-810B-4A0A-A306-26D026F529AF}" type="VALUE">
                      <a:rPr lang="en-US" baseline="0" smtClean="0"/>
                      <a:pPr/>
                      <a:t>[VALUE]</a:t>
                    </a:fld>
                    <a:endParaRPr lang="en-US" baseline="0" dirty="0"/>
                  </a:p>
                </c:rich>
              </c:tx>
              <c:showLegendKey val="0"/>
              <c:showVal val="1"/>
              <c:showCatName val="1"/>
              <c:showSerName val="0"/>
              <c:showPercent val="0"/>
              <c:showBubbleSize val="0"/>
              <c:extLst>
                <c:ext xmlns:c15="http://schemas.microsoft.com/office/drawing/2012/chart" uri="{CE6537A1-D6FC-4f65-9D91-7224C49458BB}">
                  <c15:layout>
                    <c:manualLayout>
                      <c:w val="0.25195652173913041"/>
                      <c:h val="0.16843038515534395"/>
                    </c:manualLayout>
                  </c15:layout>
                  <c15:dlblFieldTable/>
                  <c15:showDataLabelsRange val="0"/>
                </c:ext>
                <c:ext xmlns:c16="http://schemas.microsoft.com/office/drawing/2014/chart" uri="{C3380CC4-5D6E-409C-BE32-E72D297353CC}">
                  <c16:uniqueId val="{00000005-FAE0-4EF7-AC66-5C6F5830C59C}"/>
                </c:ext>
              </c:extLst>
            </c:dLbl>
            <c:dLbl>
              <c:idx val="3"/>
              <c:layout>
                <c:manualLayout>
                  <c:x val="-0.36207665165484904"/>
                  <c:y val="2.903585882598312E-2"/>
                </c:manualLayout>
              </c:layout>
              <c:tx>
                <c:rich>
                  <a:bodyPr/>
                  <a:lstStyle/>
                  <a:p>
                    <a:fld id="{403C4718-27AA-4561-94B8-89870FC0BB58}" type="CATEGORYNAME">
                      <a:rPr lang="en-US"/>
                      <a:pPr/>
                      <a:t>[CATEGORY NAME]</a:t>
                    </a:fld>
                    <a:r>
                      <a:rPr lang="en-US" baseline="0" dirty="0"/>
                      <a:t>, </a:t>
                    </a:r>
                    <a:fld id="{33242538-F1C2-4A3D-8294-26970351B1AE}" type="PERCENTAGE">
                      <a:rPr lang="en-US" baseline="0" smtClean="0"/>
                      <a:pPr/>
                      <a:t>[PERCENTAGE]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FAE0-4EF7-AC66-5C6F5830C59C}"/>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Calibri" panose="020F0502020204030204" pitchFamily="34" charset="0"/>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2"/>
                <c:pt idx="0">
                  <c:v>Extremely Likely</c:v>
                </c:pt>
                <c:pt idx="1">
                  <c:v>Very Likely</c:v>
                </c:pt>
              </c:strCache>
            </c:strRef>
          </c:cat>
          <c:val>
            <c:numRef>
              <c:f>Sheet1!$B$2:$B$6</c:f>
              <c:numCache>
                <c:formatCode>0%</c:formatCode>
                <c:ptCount val="5"/>
                <c:pt idx="0">
                  <c:v>0.7142857142857143</c:v>
                </c:pt>
                <c:pt idx="1">
                  <c:v>0.2857142857142857</c:v>
                </c:pt>
              </c:numCache>
            </c:numRef>
          </c:val>
          <c:extLst>
            <c:ext xmlns:c16="http://schemas.microsoft.com/office/drawing/2014/chart" uri="{C3380CC4-5D6E-409C-BE32-E72D297353CC}">
              <c16:uniqueId val="{0000000A-FAE0-4EF7-AC66-5C6F5830C59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dirty="0">
                <a:solidFill>
                  <a:schemeClr val="tx1"/>
                </a:solidFill>
                <a:latin typeface="+mn-lt"/>
                <a:cs typeface="Calibri" panose="020F0502020204030204" pitchFamily="34" charset="0"/>
              </a:rPr>
              <a:t>Willingness to Send to</a:t>
            </a:r>
            <a:r>
              <a:rPr lang="en-US" sz="1800" b="1" baseline="0" dirty="0">
                <a:solidFill>
                  <a:schemeClr val="tx1"/>
                </a:solidFill>
                <a:latin typeface="+mn-lt"/>
                <a:cs typeface="Calibri" panose="020F0502020204030204" pitchFamily="34" charset="0"/>
              </a:rPr>
              <a:t> Combined Middle School</a:t>
            </a:r>
          </a:p>
          <a:p>
            <a:pPr>
              <a:defRPr/>
            </a:pPr>
            <a:endParaRPr lang="en-US" sz="1800" b="1" dirty="0">
              <a:solidFill>
                <a:schemeClr val="tx1"/>
              </a:solidFill>
              <a:latin typeface="+mn-lt"/>
              <a:cs typeface="Calibri" panose="020F0502020204030204" pitchFamily="34"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Likelihood to Recommend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837-48C4-9D0A-D5DB2DBA0E5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837-48C4-9D0A-D5DB2DBA0E5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837-48C4-9D0A-D5DB2DBA0E5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837-48C4-9D0A-D5DB2DBA0E5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837-48C4-9D0A-D5DB2DBA0E56}"/>
              </c:ext>
            </c:extLst>
          </c:dPt>
          <c:dLbls>
            <c:dLbl>
              <c:idx val="0"/>
              <c:layout>
                <c:manualLayout>
                  <c:x val="-7.6878158419888404E-2"/>
                  <c:y val="6.1901844164066515E-2"/>
                </c:manualLayout>
              </c:layout>
              <c:tx>
                <c:rich>
                  <a:bodyPr/>
                  <a:lstStyle/>
                  <a:p>
                    <a:fld id="{B23BB4B3-7682-483C-8D39-B79AD96C5EBD}" type="CATEGORYNAME">
                      <a:rPr lang="en-US"/>
                      <a:pPr/>
                      <a:t>[CATEGORY NAME]</a:t>
                    </a:fld>
                    <a:r>
                      <a:rPr lang="en-US" baseline="0" dirty="0"/>
                      <a:t>, </a:t>
                    </a:r>
                    <a:fld id="{BEE4C999-1D43-4A6A-AF07-57BD9B6610F7}" type="PERCENTAGE">
                      <a:rPr lang="en-US" baseline="0" smtClean="0"/>
                      <a:pPr/>
                      <a:t>[PERCENTAGE]</a:t>
                    </a:fld>
                    <a:endParaRPr lang="en-US" baseline="0" dirty="0"/>
                  </a:p>
                </c:rich>
              </c:tx>
              <c:showLegendKey val="0"/>
              <c:showVal val="1"/>
              <c:showCatName val="1"/>
              <c:showSerName val="0"/>
              <c:showPercent val="0"/>
              <c:showBubbleSize val="0"/>
              <c:extLst>
                <c:ext xmlns:c15="http://schemas.microsoft.com/office/drawing/2012/chart" uri="{CE6537A1-D6FC-4f65-9D91-7224C49458BB}">
                  <c15:layout>
                    <c:manualLayout>
                      <c:w val="0.26154887887171352"/>
                      <c:h val="0.16843043562696816"/>
                    </c:manualLayout>
                  </c15:layout>
                  <c15:dlblFieldTable/>
                  <c15:showDataLabelsRange val="0"/>
                </c:ext>
                <c:ext xmlns:c16="http://schemas.microsoft.com/office/drawing/2014/chart" uri="{C3380CC4-5D6E-409C-BE32-E72D297353CC}">
                  <c16:uniqueId val="{00000001-B837-48C4-9D0A-D5DB2DBA0E56}"/>
                </c:ext>
              </c:extLst>
            </c:dLbl>
            <c:dLbl>
              <c:idx val="1"/>
              <c:tx>
                <c:rich>
                  <a:bodyPr/>
                  <a:lstStyle/>
                  <a:p>
                    <a:fld id="{2275E010-8B5C-4454-BC77-B3B25480A512}" type="CATEGORYNAME">
                      <a:rPr lang="en-US"/>
                      <a:pPr/>
                      <a:t>[CATEGORY NAME]</a:t>
                    </a:fld>
                    <a:r>
                      <a:rPr lang="en-US" baseline="0" dirty="0"/>
                      <a:t>, </a:t>
                    </a:r>
                    <a:fld id="{D08C2688-E15F-4FC8-80B7-071B0CB3D59A}" type="PERCENTAGE">
                      <a:rPr lang="en-US" baseline="0" smtClean="0"/>
                      <a:pPr/>
                      <a:t>[PERCENTAGE]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B837-48C4-9D0A-D5DB2DBA0E56}"/>
                </c:ext>
              </c:extLst>
            </c:dLbl>
            <c:dLbl>
              <c:idx val="2"/>
              <c:layout>
                <c:manualLayout>
                  <c:x val="0.10426216150326043"/>
                  <c:y val="1.3257670355753509E-2"/>
                </c:manualLayout>
              </c:layout>
              <c:tx>
                <c:rich>
                  <a:bodyPr/>
                  <a:lstStyle/>
                  <a:p>
                    <a:fld id="{B989187A-F919-4842-9846-5B8C3DBE88A0}" type="CATEGORYNAME">
                      <a:rPr lang="en-US" smtClean="0"/>
                      <a:pPr/>
                      <a:t>[CATEGORY NAME]</a:t>
                    </a:fld>
                    <a:r>
                      <a:rPr lang="en-US" baseline="0" dirty="0"/>
                      <a:t>, </a:t>
                    </a:r>
                    <a:fld id="{0B52B598-810B-4A0A-A306-26D026F529AF}" type="VALUE">
                      <a:rPr lang="en-US" baseline="0" smtClean="0"/>
                      <a:pPr/>
                      <a:t>[VALUE]</a:t>
                    </a:fld>
                    <a:endParaRPr lang="en-US" baseline="0" dirty="0"/>
                  </a:p>
                </c:rich>
              </c:tx>
              <c:showLegendKey val="0"/>
              <c:showVal val="1"/>
              <c:showCatName val="1"/>
              <c:showSerName val="0"/>
              <c:showPercent val="0"/>
              <c:showBubbleSize val="0"/>
              <c:extLst>
                <c:ext xmlns:c15="http://schemas.microsoft.com/office/drawing/2012/chart" uri="{CE6537A1-D6FC-4f65-9D91-7224C49458BB}">
                  <c15:layout>
                    <c:manualLayout>
                      <c:w val="0.28881161046515375"/>
                      <c:h val="0.16843043562696816"/>
                    </c:manualLayout>
                  </c15:layout>
                  <c15:dlblFieldTable/>
                  <c15:showDataLabelsRange val="0"/>
                </c:ext>
                <c:ext xmlns:c16="http://schemas.microsoft.com/office/drawing/2014/chart" uri="{C3380CC4-5D6E-409C-BE32-E72D297353CC}">
                  <c16:uniqueId val="{00000005-B837-48C4-9D0A-D5DB2DBA0E56}"/>
                </c:ext>
              </c:extLst>
            </c:dLbl>
            <c:dLbl>
              <c:idx val="3"/>
              <c:layout>
                <c:manualLayout>
                  <c:x val="-0.11550974739951118"/>
                  <c:y val="0.11270343303358904"/>
                </c:manualLayout>
              </c:layout>
              <c:tx>
                <c:rich>
                  <a:bodyPr/>
                  <a:lstStyle/>
                  <a:p>
                    <a:fld id="{403C4718-27AA-4561-94B8-89870FC0BB58}" type="CATEGORYNAME">
                      <a:rPr lang="en-US"/>
                      <a:pPr/>
                      <a:t>[CATEGORY NAME]</a:t>
                    </a:fld>
                    <a:r>
                      <a:rPr lang="en-US" baseline="0" dirty="0"/>
                      <a:t>, </a:t>
                    </a:r>
                    <a:fld id="{33242538-F1C2-4A3D-8294-26970351B1AE}" type="PERCENTAGE">
                      <a:rPr lang="en-US" baseline="0" smtClean="0"/>
                      <a:pPr/>
                      <a:t>[PERCENTAGE]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B837-48C4-9D0A-D5DB2DBA0E56}"/>
                </c:ext>
              </c:extLst>
            </c:dLbl>
            <c:dLbl>
              <c:idx val="4"/>
              <c:layout>
                <c:manualLayout>
                  <c:x val="-0.24570024570024573"/>
                  <c:y val="-3.5759644683572803E-2"/>
                </c:manualLayout>
              </c:layout>
              <c:showLegendKey val="0"/>
              <c:showVal val="1"/>
              <c:showCatName val="1"/>
              <c:showSerName val="0"/>
              <c:showPercent val="0"/>
              <c:showBubbleSize val="0"/>
              <c:extLst>
                <c:ext xmlns:c15="http://schemas.microsoft.com/office/drawing/2012/chart" uri="{CE6537A1-D6FC-4f65-9D91-7224C49458BB}">
                  <c15:layout>
                    <c:manualLayout>
                      <c:w val="0.19963144963144963"/>
                      <c:h val="0.20735002712535927"/>
                    </c:manualLayout>
                  </c15:layout>
                </c:ext>
                <c:ext xmlns:c16="http://schemas.microsoft.com/office/drawing/2014/chart" uri="{C3380CC4-5D6E-409C-BE32-E72D297353CC}">
                  <c16:uniqueId val="{00000009-B837-48C4-9D0A-D5DB2DBA0E56}"/>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Calibri" panose="020F0502020204030204" pitchFamily="34" charset="0"/>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Extremely likely</c:v>
                </c:pt>
                <c:pt idx="1">
                  <c:v>Very likely</c:v>
                </c:pt>
                <c:pt idx="2">
                  <c:v>Somewhat likely</c:v>
                </c:pt>
                <c:pt idx="3">
                  <c:v>Not very likely</c:v>
                </c:pt>
                <c:pt idx="4">
                  <c:v>Not at all likely</c:v>
                </c:pt>
              </c:strCache>
            </c:strRef>
          </c:cat>
          <c:val>
            <c:numRef>
              <c:f>Sheet1!$B$2:$B$6</c:f>
              <c:numCache>
                <c:formatCode>0%</c:formatCode>
                <c:ptCount val="5"/>
                <c:pt idx="0">
                  <c:v>0.42499999999999999</c:v>
                </c:pt>
                <c:pt idx="1">
                  <c:v>0.27500000000000002</c:v>
                </c:pt>
                <c:pt idx="2">
                  <c:v>0.125</c:v>
                </c:pt>
                <c:pt idx="3">
                  <c:v>0.1</c:v>
                </c:pt>
                <c:pt idx="4">
                  <c:v>7.4999999999999997E-2</c:v>
                </c:pt>
              </c:numCache>
            </c:numRef>
          </c:val>
          <c:extLst>
            <c:ext xmlns:c16="http://schemas.microsoft.com/office/drawing/2014/chart" uri="{C3380CC4-5D6E-409C-BE32-E72D297353CC}">
              <c16:uniqueId val="{0000000A-B837-48C4-9D0A-D5DB2DBA0E5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dirty="0">
              <a:solidFill>
                <a:schemeClr val="tx2"/>
              </a:solidFill>
            </a:endParaRPr>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E973C59C-4E16-4A64-A766-34DB213E11B3}" type="datetimeFigureOut">
              <a:rPr lang="en-US">
                <a:solidFill>
                  <a:schemeClr val="tx2"/>
                </a:solidFill>
              </a:rPr>
              <a:t>8/22/2022</a:t>
            </a:fld>
            <a:endParaRPr dirty="0">
              <a:solidFill>
                <a:schemeClr val="tx2"/>
              </a:solidFill>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dirty="0">
              <a:solidFill>
                <a:schemeClr val="tx2"/>
              </a:solidFill>
            </a:endParaRPr>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CFD77566-CD65-4859-9FA1-43956DC85B8C}" type="slidenum">
              <a:rPr>
                <a:solidFill>
                  <a:schemeClr val="tx2"/>
                </a:solidFill>
              </a:rPr>
              <a:t>‹#›</a:t>
            </a:fld>
            <a:endParaRPr dirty="0">
              <a:solidFill>
                <a:schemeClr val="tx2"/>
              </a:solidFill>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solidFill>
                  <a:schemeClr val="tx2"/>
                </a:solidFill>
              </a:defRPr>
            </a:lvl1pPr>
          </a:lstStyle>
          <a:p>
            <a:endParaRPr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solidFill>
                  <a:schemeClr val="tx2"/>
                </a:solidFill>
              </a:defRPr>
            </a:lvl1pPr>
          </a:lstStyle>
          <a:p>
            <a:fld id="{F95CF31C-F757-429C-A789-86504F04C3BE}" type="datetimeFigureOut">
              <a:rPr lang="en-US"/>
              <a:pPr/>
              <a:t>8/22/2022</a:t>
            </a:fld>
            <a:endParaRPr dirty="0"/>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endParaRPr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solidFill>
                  <a:schemeClr val="tx2"/>
                </a:solidFill>
              </a:defRPr>
            </a:lvl1pPr>
          </a:lstStyle>
          <a:p>
            <a:endParaRPr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solidFill>
                  <a:schemeClr val="tx2"/>
                </a:solidFill>
              </a:defRPr>
            </a:lvl1pPr>
          </a:lstStyle>
          <a:p>
            <a:fld id="{B8796F01-7154-41E0-B48B-A6921757531A}" type="slidenum">
              <a:rPr/>
              <a:pPr/>
              <a:t>‹#›</a:t>
            </a:fld>
            <a:endParaRPr dirty="0"/>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2"/>
        </a:solidFill>
        <a:latin typeface="+mn-lt"/>
        <a:ea typeface="+mn-ea"/>
        <a:cs typeface="+mn-cs"/>
      </a:defRPr>
    </a:lvl1pPr>
    <a:lvl2pPr marL="609493" algn="l" defTabSz="1218987" rtl="0" eaLnBrk="1" latinLnBrk="0" hangingPunct="1">
      <a:defRPr sz="1600" kern="1200">
        <a:solidFill>
          <a:schemeClr val="tx2"/>
        </a:solidFill>
        <a:latin typeface="+mn-lt"/>
        <a:ea typeface="+mn-ea"/>
        <a:cs typeface="+mn-cs"/>
      </a:defRPr>
    </a:lvl2pPr>
    <a:lvl3pPr marL="1218987" algn="l" defTabSz="1218987" rtl="0" eaLnBrk="1" latinLnBrk="0" hangingPunct="1">
      <a:defRPr sz="1600" kern="1200">
        <a:solidFill>
          <a:schemeClr val="tx2"/>
        </a:solidFill>
        <a:latin typeface="+mn-lt"/>
        <a:ea typeface="+mn-ea"/>
        <a:cs typeface="+mn-cs"/>
      </a:defRPr>
    </a:lvl3pPr>
    <a:lvl4pPr marL="1828480" algn="l" defTabSz="1218987" rtl="0" eaLnBrk="1" latinLnBrk="0" hangingPunct="1">
      <a:defRPr sz="1600" kern="1200">
        <a:solidFill>
          <a:schemeClr val="tx2"/>
        </a:solidFill>
        <a:latin typeface="+mn-lt"/>
        <a:ea typeface="+mn-ea"/>
        <a:cs typeface="+mn-cs"/>
      </a:defRPr>
    </a:lvl4pPr>
    <a:lvl5pPr marL="2437973" algn="l" defTabSz="1218987" rtl="0" eaLnBrk="1" latinLnBrk="0" hangingPunct="1">
      <a:defRPr sz="1600" kern="1200">
        <a:solidFill>
          <a:schemeClr val="tx2"/>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BF81A0-ADA6-4623-BE4F-40CFB8BBCB3D}" type="slidenum">
              <a:rPr lang="en-US" smtClean="0"/>
              <a:t>1</a:t>
            </a:fld>
            <a:endParaRPr lang="en-US" dirty="0"/>
          </a:p>
        </p:txBody>
      </p:sp>
    </p:spTree>
    <p:extLst>
      <p:ext uri="{BB962C8B-B14F-4D97-AF65-F5344CB8AC3E}">
        <p14:creationId xmlns:p14="http://schemas.microsoft.com/office/powerpoint/2010/main" val="2855903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4" name="Group 13" descr="Stack of books"/>
          <p:cNvGrpSpPr/>
          <p:nvPr userDrawn="1"/>
        </p:nvGrpSpPr>
        <p:grpSpPr>
          <a:xfrm>
            <a:off x="0" y="0"/>
            <a:ext cx="12190572" cy="6858000"/>
            <a:chOff x="0" y="0"/>
            <a:chExt cx="12190572" cy="6858000"/>
          </a:xfrm>
        </p:grpSpPr>
        <p:sp>
          <p:nvSpPr>
            <p:cNvPr id="13" name="Rectangle 12"/>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grpSp>
          <p:nvGrpSpPr>
            <p:cNvPr id="12" name="Group 11"/>
            <p:cNvGrpSpPr/>
            <p:nvPr/>
          </p:nvGrpSpPr>
          <p:grpSpPr>
            <a:xfrm>
              <a:off x="0" y="0"/>
              <a:ext cx="4726044" cy="6858000"/>
              <a:chOff x="0" y="0"/>
              <a:chExt cx="4726044" cy="6858000"/>
            </a:xfrm>
          </p:grpSpPr>
          <p:pic>
            <p:nvPicPr>
              <p:cNvPr id="9" name="Picture 8" descr="Stack of book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591594" cy="6858000"/>
              </a:xfrm>
              <a:prstGeom prst="rect">
                <a:avLst/>
              </a:prstGeom>
            </p:spPr>
          </p:pic>
          <p:sp>
            <p:nvSpPr>
              <p:cNvPr id="10" name="Rectangle 9"/>
              <p:cNvSpPr/>
              <p:nvPr/>
            </p:nvSpPr>
            <p:spPr>
              <a:xfrm>
                <a:off x="4588884"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2" name="Title 1"/>
          <p:cNvSpPr>
            <a:spLocks noGrp="1"/>
          </p:cNvSpPr>
          <p:nvPr>
            <p:ph type="ctrTitle"/>
          </p:nvPr>
        </p:nvSpPr>
        <p:spPr>
          <a:xfrm>
            <a:off x="4879346" y="1498601"/>
            <a:ext cx="7008574" cy="3298825"/>
          </a:xfrm>
        </p:spPr>
        <p:txBody>
          <a:bodyPr>
            <a:normAutofit/>
          </a:bodyPr>
          <a:lstStyle>
            <a:lvl1pPr algn="l">
              <a:lnSpc>
                <a:spcPct val="90000"/>
              </a:lnSpc>
              <a:defRPr sz="5400" b="0" cap="none" spc="0" baseline="0">
                <a:ln w="0"/>
                <a:solidFill>
                  <a:schemeClr val="tx2"/>
                </a:solidFill>
                <a:effectLst/>
              </a:defRPr>
            </a:lvl1pPr>
          </a:lstStyle>
          <a:p>
            <a:r>
              <a:rPr lang="en-US"/>
              <a:t>Click to edit Master title style</a:t>
            </a:r>
            <a:endParaRPr dirty="0"/>
          </a:p>
        </p:txBody>
      </p:sp>
      <p:sp>
        <p:nvSpPr>
          <p:cNvPr id="3" name="Subtitle 2"/>
          <p:cNvSpPr>
            <a:spLocks noGrp="1"/>
          </p:cNvSpPr>
          <p:nvPr>
            <p:ph type="subTitle" idx="1"/>
          </p:nvPr>
        </p:nvSpPr>
        <p:spPr>
          <a:xfrm>
            <a:off x="4879346" y="4927600"/>
            <a:ext cx="7008574" cy="1244600"/>
          </a:xfrm>
        </p:spPr>
        <p:txBody>
          <a:bodyPr>
            <a:normAutofit/>
          </a:bodyPr>
          <a:lstStyle>
            <a:lvl1pPr marL="0" indent="0" algn="l">
              <a:spcBef>
                <a:spcPts val="0"/>
              </a:spcBef>
              <a:buNone/>
              <a:defRPr sz="2800" b="0" cap="none" spc="0">
                <a:ln w="0"/>
                <a:solidFill>
                  <a:schemeClr val="accent2">
                    <a:lumMod val="50000"/>
                  </a:schemeClr>
                </a:solidFill>
                <a:effectLst/>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dirty="0"/>
          </a:p>
        </p:txBody>
      </p:sp>
      <p:sp>
        <p:nvSpPr>
          <p:cNvPr id="5" name="Date Placeholder 4"/>
          <p:cNvSpPr>
            <a:spLocks noGrp="1"/>
          </p:cNvSpPr>
          <p:nvPr>
            <p:ph type="dt" sz="half" idx="10"/>
          </p:nvPr>
        </p:nvSpPr>
        <p:spPr/>
        <p:txBody>
          <a:bodyPr/>
          <a:lstStyle/>
          <a:p>
            <a:fld id="{D1AE6B69-C754-4FE9-93BA-A995A8E34087}" type="datetime1">
              <a:rPr lang="en-US" smtClean="0"/>
              <a:t>8/22/2022</a:t>
            </a:fld>
            <a:endParaRPr lang="en-US" dirty="0"/>
          </a:p>
        </p:txBody>
      </p:sp>
      <p:sp>
        <p:nvSpPr>
          <p:cNvPr id="7" name="Footer Placeholder 6"/>
          <p:cNvSpPr>
            <a:spLocks noGrp="1"/>
          </p:cNvSpPr>
          <p:nvPr>
            <p:ph type="ftr" sz="quarter" idx="11"/>
          </p:nvPr>
        </p:nvSpPr>
        <p:spPr/>
        <p:txBody>
          <a:bodyPr/>
          <a:lstStyle/>
          <a:p>
            <a:r>
              <a:rPr lang="en-US" dirty="0"/>
              <a:t>Add a footer</a:t>
            </a:r>
          </a:p>
        </p:txBody>
      </p:sp>
      <p:sp>
        <p:nvSpPr>
          <p:cNvPr id="11" name="Slide Number Placeholder 10"/>
          <p:cNvSpPr>
            <a:spLocks noGrp="1"/>
          </p:cNvSpPr>
          <p:nvPr>
            <p:ph type="sldNum" sz="quarter" idx="12"/>
          </p:nvPr>
        </p:nvSpPr>
        <p:spPr/>
        <p:txBody>
          <a:bodyPr/>
          <a:lstStyle/>
          <a:p>
            <a:fld id="{EB37DED6-D4C7-42EE-AB49-D2E39E64FDE4}" type="slidenum">
              <a:rPr lang="en-US" smtClean="0"/>
              <a:pPr/>
              <a:t>‹#›</a:t>
            </a:fld>
            <a:endParaRPr lang="en-US" dirty="0"/>
          </a:p>
        </p:txBody>
      </p:sp>
    </p:spTree>
    <p:extLst>
      <p:ext uri="{BB962C8B-B14F-4D97-AF65-F5344CB8AC3E}">
        <p14:creationId xmlns:p14="http://schemas.microsoft.com/office/powerpoint/2010/main" val="4405174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E8202528-CB14-40D5-8CAF-33D4EF7FC04B}" type="datetime1">
              <a:rPr lang="en-US" smtClean="0"/>
              <a:t>8/22/2022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591C5AD9-787D-40FA-8A4D-16A055B9AF81}" type="slidenum">
              <a:rPr lang="en-US" smtClean="0"/>
              <a:t>‹#›</a:t>
            </a:fld>
            <a:endParaRPr lang="en-US" dirty="0"/>
          </a:p>
        </p:txBody>
      </p:sp>
    </p:spTree>
    <p:extLst>
      <p:ext uri="{BB962C8B-B14F-4D97-AF65-F5344CB8AC3E}">
        <p14:creationId xmlns:p14="http://schemas.microsoft.com/office/powerpoint/2010/main" val="2960223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52633" y="274638"/>
            <a:ext cx="1422030" cy="5897561"/>
          </a:xfrm>
        </p:spPr>
        <p:txBody>
          <a:bodyPr vert="eaVert"/>
          <a:lstStyle/>
          <a:p>
            <a:r>
              <a:rPr lang="en-US"/>
              <a:t>Click to edit Master title style</a:t>
            </a:r>
            <a:endParaRPr dirty="0"/>
          </a:p>
        </p:txBody>
      </p:sp>
      <p:sp>
        <p:nvSpPr>
          <p:cNvPr id="3" name="Vertical Text Placeholder 2"/>
          <p:cNvSpPr>
            <a:spLocks noGrp="1"/>
          </p:cNvSpPr>
          <p:nvPr>
            <p:ph type="body" orient="vert" idx="1"/>
          </p:nvPr>
        </p:nvSpPr>
        <p:spPr>
          <a:xfrm>
            <a:off x="1117309" y="274638"/>
            <a:ext cx="8532178" cy="589756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2BDDA442-73CE-40E6-B14B-051497C53D34}" type="datetime1">
              <a:rPr lang="en-US" smtClean="0"/>
              <a:t>8/22/2022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591C5AD9-787D-40FA-8A4D-16A055B9AF81}" type="slidenum">
              <a:rPr lang="en-US" smtClean="0"/>
              <a:t>‹#›</a:t>
            </a:fld>
            <a:endParaRPr lang="en-US" dirty="0"/>
          </a:p>
        </p:txBody>
      </p:sp>
    </p:spTree>
    <p:extLst>
      <p:ext uri="{BB962C8B-B14F-4D97-AF65-F5344CB8AC3E}">
        <p14:creationId xmlns:p14="http://schemas.microsoft.com/office/powerpoint/2010/main" val="239825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E6D40CE-E7C1-4367-8F76-0B7C41E19192}" type="datetime1">
              <a:rPr lang="en-US" smtClean="0"/>
              <a:t>8/22/2022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DA60BA0E-20D0-4E7C-B286-26C960A6788F}" type="slidenum">
              <a:rPr lang="en-US" smtClean="0"/>
              <a:t>‹#›</a:t>
            </a:fld>
            <a:endParaRPr lang="en-US" dirty="0"/>
          </a:p>
        </p:txBody>
      </p:sp>
    </p:spTree>
    <p:extLst>
      <p:ext uri="{BB962C8B-B14F-4D97-AF65-F5344CB8AC3E}">
        <p14:creationId xmlns:p14="http://schemas.microsoft.com/office/powerpoint/2010/main" val="235897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grpSp>
        <p:nvGrpSpPr>
          <p:cNvPr id="12" name="Group 11"/>
          <p:cNvGrpSpPr/>
          <p:nvPr/>
        </p:nvGrpSpPr>
        <p:grpSpPr>
          <a:xfrm>
            <a:off x="1620" y="0"/>
            <a:ext cx="12188952" cy="6858000"/>
            <a:chOff x="1620" y="0"/>
            <a:chExt cx="12188952" cy="6858000"/>
          </a:xfrm>
        </p:grpSpPr>
        <p:sp>
          <p:nvSpPr>
            <p:cNvPr id="4" name="Rectangle 3"/>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11" name="Rectangle 10"/>
            <p:cNvSpPr/>
            <p:nvPr/>
          </p:nvSpPr>
          <p:spPr>
            <a:xfrm>
              <a:off x="7481252"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dirty="0">
                <a:solidFill>
                  <a:schemeClr val="tx2"/>
                </a:solidFill>
              </a:endParaRPr>
            </a:p>
          </p:txBody>
        </p:sp>
      </p:grpSp>
      <p:pic>
        <p:nvPicPr>
          <p:cNvPr id="5" name="Picture 4" descr="Stack of book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7" name="Title 1"/>
          <p:cNvSpPr>
            <a:spLocks noGrp="1"/>
          </p:cNvSpPr>
          <p:nvPr>
            <p:ph type="ctrTitle"/>
          </p:nvPr>
        </p:nvSpPr>
        <p:spPr>
          <a:xfrm>
            <a:off x="237149" y="1498601"/>
            <a:ext cx="7008574" cy="3298825"/>
          </a:xfrm>
        </p:spPr>
        <p:txBody>
          <a:bodyPr>
            <a:normAutofit/>
          </a:bodyPr>
          <a:lstStyle>
            <a:lvl1pPr algn="l">
              <a:lnSpc>
                <a:spcPct val="90000"/>
              </a:lnSpc>
              <a:defRPr sz="5400" b="0" cap="none" spc="0" baseline="0">
                <a:ln w="0"/>
                <a:solidFill>
                  <a:schemeClr val="tx2"/>
                </a:solidFill>
                <a:effectLst/>
              </a:defRPr>
            </a:lvl1pPr>
          </a:lstStyle>
          <a:p>
            <a:r>
              <a:rPr lang="en-US"/>
              <a:t>Click to edit Master title style</a:t>
            </a:r>
            <a:endParaRPr dirty="0"/>
          </a:p>
        </p:txBody>
      </p:sp>
      <p:sp>
        <p:nvSpPr>
          <p:cNvPr id="8" name="Subtitle 2"/>
          <p:cNvSpPr>
            <a:spLocks noGrp="1"/>
          </p:cNvSpPr>
          <p:nvPr>
            <p:ph type="subTitle" idx="1"/>
          </p:nvPr>
        </p:nvSpPr>
        <p:spPr>
          <a:xfrm>
            <a:off x="237149" y="4927600"/>
            <a:ext cx="7008574" cy="1244600"/>
          </a:xfrm>
        </p:spPr>
        <p:txBody>
          <a:bodyPr>
            <a:normAutofit/>
          </a:bodyPr>
          <a:lstStyle>
            <a:lvl1pPr marL="0" indent="0" algn="l">
              <a:spcBef>
                <a:spcPts val="0"/>
              </a:spcBef>
              <a:buNone/>
              <a:defRPr sz="2800" b="0" cap="none" spc="0">
                <a:ln w="0"/>
                <a:solidFill>
                  <a:schemeClr val="accent2">
                    <a:lumMod val="50000"/>
                  </a:schemeClr>
                </a:solidFill>
                <a:effectLst/>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dirty="0"/>
          </a:p>
        </p:txBody>
      </p:sp>
      <p:sp>
        <p:nvSpPr>
          <p:cNvPr id="2" name="Date Placeholder 1"/>
          <p:cNvSpPr>
            <a:spLocks noGrp="1"/>
          </p:cNvSpPr>
          <p:nvPr>
            <p:ph type="dt" sz="half" idx="10"/>
          </p:nvPr>
        </p:nvSpPr>
        <p:spPr/>
        <p:txBody>
          <a:bodyPr/>
          <a:lstStyle/>
          <a:p>
            <a:fld id="{8D5DC4C1-17E5-47E1-B8A9-BF9369406CDE}" type="datetime1">
              <a:rPr lang="en-US" smtClean="0"/>
              <a:t>8/22/2022</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EB37DED6-D4C7-42EE-AB49-D2E39E64FDE4}" type="slidenum">
              <a:rPr lang="en-US" smtClean="0"/>
              <a:pPr/>
              <a:t>‹#›</a:t>
            </a:fld>
            <a:endParaRPr lang="en-US" dirty="0"/>
          </a:p>
        </p:txBody>
      </p:sp>
    </p:spTree>
    <p:extLst>
      <p:ext uri="{BB962C8B-B14F-4D97-AF65-F5344CB8AC3E}">
        <p14:creationId xmlns:p14="http://schemas.microsoft.com/office/powerpoint/2010/main" val="7272354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17309" y="1701800"/>
            <a:ext cx="4977104" cy="4470400"/>
          </a:xfrm>
        </p:spPr>
        <p:txBody>
          <a:bodyPr>
            <a:normAutofit/>
          </a:bodyPr>
          <a:lstStyle>
            <a:lvl1pPr>
              <a:defRPr sz="2400"/>
            </a:lvl1pPr>
            <a:lvl2pPr>
              <a:defRPr sz="2000"/>
            </a:lvl2pPr>
            <a:lvl3pPr>
              <a:defRPr sz="1800"/>
            </a:lvl3pPr>
            <a:lvl4pPr>
              <a:defRPr sz="1800"/>
            </a:lvl4pPr>
            <a:lvl5pPr marL="2011328">
              <a:defRPr sz="1800"/>
            </a:lvl5pPr>
            <a:lvl6pPr marL="2011328">
              <a:defRPr sz="1800"/>
            </a:lvl6pPr>
            <a:lvl7pPr marL="2011328">
              <a:defRPr sz="1800"/>
            </a:lvl7pPr>
            <a:lvl8pPr marL="2011328">
              <a:defRPr sz="1800"/>
            </a:lvl8pPr>
            <a:lvl9pPr marL="201132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297559" y="1701800"/>
            <a:ext cx="4977104" cy="4470400"/>
          </a:xfrm>
        </p:spPr>
        <p:txBody>
          <a:bodyPr>
            <a:normAutofit/>
          </a:bodyPr>
          <a:lstStyle>
            <a:lvl1pPr>
              <a:defRPr sz="2400"/>
            </a:lvl1pPr>
            <a:lvl2pPr>
              <a:defRPr sz="2000"/>
            </a:lvl2pPr>
            <a:lvl3pPr>
              <a:defRPr sz="1800"/>
            </a:lvl3pPr>
            <a:lvl4pPr>
              <a:defRPr sz="1800"/>
            </a:lvl4pPr>
            <a:lvl5pPr marL="2011328">
              <a:defRPr sz="1800"/>
            </a:lvl5pPr>
            <a:lvl6pPr marL="2011328">
              <a:defRPr sz="1800"/>
            </a:lvl6pPr>
            <a:lvl7pPr marL="2011328">
              <a:defRPr sz="1800"/>
            </a:lvl7pPr>
            <a:lvl8pPr marL="2011328">
              <a:defRPr sz="1800"/>
            </a:lvl8pPr>
            <a:lvl9pPr marL="201132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7F74DDC5-EF3D-4A1D-963E-D9897D0B1D79}" type="datetime1">
              <a:rPr lang="en-US" smtClean="0"/>
              <a:t>8/22/2022</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B37DED6-D4C7-42EE-AB49-D2E39E64FDE4}" type="slidenum">
              <a:rPr lang="en-US" smtClean="0"/>
              <a:t>‹#›</a:t>
            </a:fld>
            <a:endParaRPr lang="en-US" dirty="0"/>
          </a:p>
        </p:txBody>
      </p:sp>
    </p:spTree>
    <p:extLst>
      <p:ext uri="{BB962C8B-B14F-4D97-AF65-F5344CB8AC3E}">
        <p14:creationId xmlns:p14="http://schemas.microsoft.com/office/powerpoint/2010/main" val="270174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121372" y="1608836"/>
            <a:ext cx="4973041" cy="512064"/>
          </a:xfrm>
        </p:spPr>
        <p:txBody>
          <a:bodyPr anchor="b">
            <a:noAutofit/>
          </a:bodyPr>
          <a:lstStyle>
            <a:lvl1pPr marL="0" indent="0">
              <a:spcBef>
                <a:spcPts val="0"/>
              </a:spcBef>
              <a:buNone/>
              <a:defRPr sz="24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1117309" y="2209800"/>
            <a:ext cx="4977104" cy="3962400"/>
          </a:xfrm>
        </p:spPr>
        <p:txBody>
          <a:bodyPr>
            <a:normAutofit/>
          </a:bodyPr>
          <a:lstStyle>
            <a:lvl1pPr>
              <a:defRPr sz="2000"/>
            </a:lvl1pPr>
            <a:lvl2pPr>
              <a:defRPr sz="1800"/>
            </a:lvl2pPr>
            <a:lvl3pPr>
              <a:defRPr sz="1800"/>
            </a:lvl3pPr>
            <a:lvl4pPr>
              <a:defRPr sz="1800"/>
            </a:lvl4pPr>
            <a:lvl5pPr marL="2011328">
              <a:defRPr sz="1800"/>
            </a:lvl5pPr>
            <a:lvl6pPr marL="2011328">
              <a:defRPr sz="1800"/>
            </a:lvl6pPr>
            <a:lvl7pPr marL="2011328">
              <a:defRPr sz="1800"/>
            </a:lvl7pPr>
            <a:lvl8pPr marL="2011328">
              <a:defRPr sz="1800"/>
            </a:lvl8pPr>
            <a:lvl9pPr marL="201132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301622" y="1608836"/>
            <a:ext cx="4973041" cy="512064"/>
          </a:xfrm>
        </p:spPr>
        <p:txBody>
          <a:bodyPr anchor="b">
            <a:noAutofit/>
          </a:bodyPr>
          <a:lstStyle>
            <a:lvl1pPr marL="0" indent="0">
              <a:spcBef>
                <a:spcPts val="0"/>
              </a:spcBef>
              <a:buNone/>
              <a:defRPr sz="24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297559" y="2209800"/>
            <a:ext cx="4977104" cy="3962400"/>
          </a:xfrm>
        </p:spPr>
        <p:txBody>
          <a:bodyPr>
            <a:normAutofit/>
          </a:bodyPr>
          <a:lstStyle>
            <a:lvl1pPr>
              <a:defRPr sz="2000"/>
            </a:lvl1pPr>
            <a:lvl2pPr>
              <a:defRPr sz="1800"/>
            </a:lvl2pPr>
            <a:lvl3pPr>
              <a:defRPr sz="1800"/>
            </a:lvl3pPr>
            <a:lvl4pPr>
              <a:defRPr sz="1800"/>
            </a:lvl4pPr>
            <a:lvl5pPr marL="2011328">
              <a:defRPr sz="1800"/>
            </a:lvl5pPr>
            <a:lvl6pPr marL="2011328">
              <a:defRPr sz="1800"/>
            </a:lvl6pPr>
            <a:lvl7pPr marL="2011328">
              <a:defRPr sz="1800"/>
            </a:lvl7pPr>
            <a:lvl8pPr marL="2011328">
              <a:defRPr sz="1800"/>
            </a:lvl8pPr>
            <a:lvl9pPr marL="201132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CB1E662D-5DDD-4FD6-B8FC-F6B5886A6C4C}" type="datetime1">
              <a:rPr lang="en-US" smtClean="0"/>
              <a:t>8/22/2022</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EB37DED6-D4C7-42EE-AB49-D2E39E64FDE4}" type="slidenum">
              <a:rPr lang="en-US" smtClean="0"/>
              <a:t>‹#›</a:t>
            </a:fld>
            <a:endParaRPr lang="en-US" dirty="0"/>
          </a:p>
        </p:txBody>
      </p:sp>
    </p:spTree>
    <p:extLst>
      <p:ext uri="{BB962C8B-B14F-4D97-AF65-F5344CB8AC3E}">
        <p14:creationId xmlns:p14="http://schemas.microsoft.com/office/powerpoint/2010/main" val="147465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AF3BC28-926F-49AD-9CF6-715939C2FEEA}" type="datetime1">
              <a:rPr lang="en-US" smtClean="0"/>
              <a:t>8/22/2022</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EB37DED6-D4C7-42EE-AB49-D2E39E64FDE4}" type="slidenum">
              <a:rPr lang="en-US" smtClean="0"/>
              <a:t>‹#›</a:t>
            </a:fld>
            <a:endParaRPr lang="en-US" dirty="0"/>
          </a:p>
        </p:txBody>
      </p:sp>
    </p:spTree>
    <p:extLst>
      <p:ext uri="{BB962C8B-B14F-4D97-AF65-F5344CB8AC3E}">
        <p14:creationId xmlns:p14="http://schemas.microsoft.com/office/powerpoint/2010/main" val="1810248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12F49-587D-4AAA-8BBC-98DCABD1FEF7}" type="datetime1">
              <a:rPr lang="en-US" smtClean="0"/>
              <a:t>8/22/2022</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EB37DED6-D4C7-42EE-AB49-D2E39E64FDE4}" type="slidenum">
              <a:rPr lang="en-US" smtClean="0"/>
              <a:t>‹#›</a:t>
            </a:fld>
            <a:endParaRPr lang="en-US" dirty="0"/>
          </a:p>
        </p:txBody>
      </p:sp>
    </p:spTree>
    <p:extLst>
      <p:ext uri="{BB962C8B-B14F-4D97-AF65-F5344CB8AC3E}">
        <p14:creationId xmlns:p14="http://schemas.microsoft.com/office/powerpoint/2010/main" val="66448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3961368" y="0"/>
            <a:ext cx="7922736"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2" name="Title 1"/>
          <p:cNvSpPr>
            <a:spLocks noGrp="1"/>
          </p:cNvSpPr>
          <p:nvPr>
            <p:ph type="title"/>
          </p:nvPr>
        </p:nvSpPr>
        <p:spPr>
          <a:xfrm>
            <a:off x="455612" y="1701800"/>
            <a:ext cx="3351927" cy="2844800"/>
          </a:xfrm>
        </p:spPr>
        <p:txBody>
          <a:bodyPr anchor="b">
            <a:normAutofit/>
          </a:bodyPr>
          <a:lstStyle>
            <a:lvl1pPr algn="l">
              <a:defRPr sz="2000" b="1">
                <a:effectLst/>
              </a:defRPr>
            </a:lvl1pPr>
          </a:lstStyle>
          <a:p>
            <a:r>
              <a:rPr lang="en-US"/>
              <a:t>Click to edit Master title style</a:t>
            </a:r>
            <a:endParaRPr dirty="0"/>
          </a:p>
        </p:txBody>
      </p:sp>
      <p:sp>
        <p:nvSpPr>
          <p:cNvPr id="3" name="Content Placeholder 2"/>
          <p:cNvSpPr>
            <a:spLocks noGrp="1"/>
          </p:cNvSpPr>
          <p:nvPr>
            <p:ph idx="1"/>
          </p:nvPr>
        </p:nvSpPr>
        <p:spPr>
          <a:xfrm>
            <a:off x="4469236" y="482600"/>
            <a:ext cx="6805427" cy="5892800"/>
          </a:xfrm>
        </p:spPr>
        <p:txBody>
          <a:bodyPr>
            <a:normAutofit/>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455612" y="4648200"/>
            <a:ext cx="3351927" cy="1727200"/>
          </a:xfrm>
        </p:spPr>
        <p:txBody>
          <a:bodyPr>
            <a:normAutofit/>
          </a:bodyPr>
          <a:lstStyle>
            <a:lvl1pPr marL="0" indent="0">
              <a:spcBef>
                <a:spcPts val="1200"/>
              </a:spcBef>
              <a:buNone/>
              <a:defRPr sz="16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2ED8C3FC-995F-492A-9944-358CDFCD6462}" type="datetime1">
              <a:rPr lang="en-US" smtClean="0"/>
              <a:t>8/22/2022</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2DFBB78A-01B4-41F2-96B0-677A4A282832}" type="slidenum">
              <a:rPr lang="en-US" smtClean="0"/>
              <a:t>‹#›</a:t>
            </a:fld>
            <a:endParaRPr lang="en-US" dirty="0"/>
          </a:p>
        </p:txBody>
      </p:sp>
    </p:spTree>
    <p:extLst>
      <p:ext uri="{BB962C8B-B14F-4D97-AF65-F5344CB8AC3E}">
        <p14:creationId xmlns:p14="http://schemas.microsoft.com/office/powerpoint/2010/main" val="28012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082258" y="0"/>
            <a:ext cx="8024310"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2" name="Title 1"/>
          <p:cNvSpPr>
            <a:spLocks noGrp="1"/>
          </p:cNvSpPr>
          <p:nvPr>
            <p:ph type="title"/>
          </p:nvPr>
        </p:nvSpPr>
        <p:spPr>
          <a:xfrm>
            <a:off x="2437765" y="4800600"/>
            <a:ext cx="7313295" cy="762000"/>
          </a:xfrm>
        </p:spPr>
        <p:txBody>
          <a:bodyPr anchor="b">
            <a:normAutofit/>
          </a:bodyPr>
          <a:lstStyle>
            <a:lvl1pPr algn="l">
              <a:defRPr sz="2000" b="1">
                <a:effectLst/>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2437765" y="279401"/>
            <a:ext cx="7313295" cy="4448175"/>
          </a:xfrm>
        </p:spPr>
        <p:txBody>
          <a:bodyPr>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dirty="0"/>
              <a:t>Click icon to add picture</a:t>
            </a:r>
            <a:endParaRPr dirty="0"/>
          </a:p>
        </p:txBody>
      </p:sp>
      <p:sp>
        <p:nvSpPr>
          <p:cNvPr id="4" name="Text Placeholder 3"/>
          <p:cNvSpPr>
            <a:spLocks noGrp="1"/>
          </p:cNvSpPr>
          <p:nvPr>
            <p:ph type="body" sz="half" idx="2"/>
          </p:nvPr>
        </p:nvSpPr>
        <p:spPr>
          <a:xfrm>
            <a:off x="2437765" y="5562600"/>
            <a:ext cx="7313295" cy="812800"/>
          </a:xfrm>
        </p:spPr>
        <p:txBody>
          <a:bodyPr>
            <a:normAutofit/>
          </a:bodyPr>
          <a:lstStyle>
            <a:lvl1pPr marL="0" indent="0">
              <a:spcBef>
                <a:spcPts val="0"/>
              </a:spcBef>
              <a:buNone/>
              <a:defRPr sz="16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BDF9DB1-E5EA-4057-B77A-5D355E9BACE5}" type="datetime1">
              <a:rPr lang="en-US" smtClean="0"/>
              <a:t>8/22/2022</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2DFBB78A-01B4-41F2-96B0-677A4A282832}" type="slidenum">
              <a:rPr lang="en-US" smtClean="0"/>
              <a:t>‹#›</a:t>
            </a:fld>
            <a:endParaRPr lang="en-US" dirty="0"/>
          </a:p>
        </p:txBody>
      </p:sp>
    </p:spTree>
    <p:extLst>
      <p:ext uri="{BB962C8B-B14F-4D97-AF65-F5344CB8AC3E}">
        <p14:creationId xmlns:p14="http://schemas.microsoft.com/office/powerpoint/2010/main" val="1478196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1620" y="0"/>
            <a:ext cx="12188952" cy="6858000"/>
            <a:chOff x="1620" y="0"/>
            <a:chExt cx="12188952" cy="6858000"/>
          </a:xfrm>
        </p:grpSpPr>
        <p:sp>
          <p:nvSpPr>
            <p:cNvPr id="10" name="Rectangle 9"/>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8" name="Rectangle 7"/>
            <p:cNvSpPr/>
            <p:nvPr/>
          </p:nvSpPr>
          <p:spPr>
            <a:xfrm>
              <a:off x="304721" y="0"/>
              <a:ext cx="11579384" cy="6858000"/>
            </a:xfrm>
            <a:prstGeom prst="rect">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grpSp>
      <p:sp>
        <p:nvSpPr>
          <p:cNvPr id="2" name="Title Placeholder 1"/>
          <p:cNvSpPr>
            <a:spLocks noGrp="1"/>
          </p:cNvSpPr>
          <p:nvPr>
            <p:ph type="title"/>
          </p:nvPr>
        </p:nvSpPr>
        <p:spPr>
          <a:xfrm>
            <a:off x="1117309" y="76200"/>
            <a:ext cx="10157354" cy="1397000"/>
          </a:xfrm>
          <a:prstGeom prst="rect">
            <a:avLst/>
          </a:prstGeom>
        </p:spPr>
        <p:txBody>
          <a:bodyPr vert="horz" lIns="121899" tIns="60949" rIns="121899" bIns="60949" rtlCol="0" anchor="b">
            <a:normAutofit/>
          </a:bodyPr>
          <a:lstStyle/>
          <a:p>
            <a:r>
              <a:rPr lang="en-US"/>
              <a:t>Click to edit Master title style</a:t>
            </a:r>
            <a:endParaRPr dirty="0"/>
          </a:p>
        </p:txBody>
      </p:sp>
      <p:sp>
        <p:nvSpPr>
          <p:cNvPr id="3" name="Text Placeholder 2"/>
          <p:cNvSpPr>
            <a:spLocks noGrp="1"/>
          </p:cNvSpPr>
          <p:nvPr>
            <p:ph type="body" idx="1"/>
          </p:nvPr>
        </p:nvSpPr>
        <p:spPr>
          <a:xfrm>
            <a:off x="1117309" y="1701800"/>
            <a:ext cx="10157354" cy="4470400"/>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17309" y="6400801"/>
            <a:ext cx="2742486" cy="320675"/>
          </a:xfrm>
          <a:prstGeom prst="rect">
            <a:avLst/>
          </a:prstGeom>
        </p:spPr>
        <p:txBody>
          <a:bodyPr vert="horz" lIns="121899" tIns="60949" rIns="121899" bIns="60949" rtlCol="0" anchor="b"/>
          <a:lstStyle>
            <a:lvl1pPr algn="l">
              <a:defRPr sz="1200">
                <a:solidFill>
                  <a:schemeClr val="tx2">
                    <a:lumMod val="50000"/>
                  </a:schemeClr>
                </a:solidFill>
              </a:defRPr>
            </a:lvl1pPr>
          </a:lstStyle>
          <a:p>
            <a:fld id="{DE6327D2-AD5B-4BBB-8166-98F1AE836A30}" type="datetime1">
              <a:rPr lang="en-US" smtClean="0"/>
              <a:t>8/22/2022</a:t>
            </a:fld>
            <a:endParaRPr lang="en-US" dirty="0"/>
          </a:p>
        </p:txBody>
      </p:sp>
      <p:sp>
        <p:nvSpPr>
          <p:cNvPr id="5" name="Footer Placeholder 4"/>
          <p:cNvSpPr>
            <a:spLocks noGrp="1"/>
          </p:cNvSpPr>
          <p:nvPr>
            <p:ph type="ftr" sz="quarter" idx="3"/>
          </p:nvPr>
        </p:nvSpPr>
        <p:spPr>
          <a:xfrm>
            <a:off x="3907842" y="6400801"/>
            <a:ext cx="6216301" cy="320675"/>
          </a:xfrm>
          <a:prstGeom prst="rect">
            <a:avLst/>
          </a:prstGeom>
        </p:spPr>
        <p:txBody>
          <a:bodyPr vert="horz" lIns="121899" tIns="60949" rIns="121899" bIns="60949" rtlCol="0" anchor="b"/>
          <a:lstStyle>
            <a:lvl1pPr algn="ctr">
              <a:defRPr sz="1200">
                <a:solidFill>
                  <a:schemeClr val="tx2">
                    <a:lumMod val="50000"/>
                  </a:schemeClr>
                </a:solidFill>
              </a:defRPr>
            </a:lvl1pPr>
          </a:lstStyle>
          <a:p>
            <a:r>
              <a:rPr lang="en-US" dirty="0"/>
              <a:t>Add a footer</a:t>
            </a:r>
          </a:p>
        </p:txBody>
      </p:sp>
      <p:sp>
        <p:nvSpPr>
          <p:cNvPr id="6" name="Slide Number Placeholder 5"/>
          <p:cNvSpPr>
            <a:spLocks noGrp="1"/>
          </p:cNvSpPr>
          <p:nvPr>
            <p:ph type="sldNum" sz="quarter" idx="4"/>
          </p:nvPr>
        </p:nvSpPr>
        <p:spPr>
          <a:xfrm>
            <a:off x="10167146" y="6400801"/>
            <a:ext cx="1107518" cy="320675"/>
          </a:xfrm>
          <a:prstGeom prst="rect">
            <a:avLst/>
          </a:prstGeom>
        </p:spPr>
        <p:txBody>
          <a:bodyPr vert="horz" lIns="121899" tIns="60949" rIns="121899" bIns="60949" rtlCol="0" anchor="b"/>
          <a:lstStyle>
            <a:lvl1pPr algn="r">
              <a:defRPr sz="1200">
                <a:solidFill>
                  <a:schemeClr val="tx2">
                    <a:lumMod val="50000"/>
                  </a:schemeClr>
                </a:solidFill>
              </a:defRPr>
            </a:lvl1pPr>
          </a:lstStyle>
          <a:p>
            <a:fld id="{EB37DED6-D4C7-42EE-AB49-D2E39E64FDE4}" type="slidenum">
              <a:rPr lang="en-US" smtClean="0"/>
              <a:pPr/>
              <a:t>‹#›</a:t>
            </a:fld>
            <a:endParaRPr lang="en-US" dirty="0"/>
          </a:p>
        </p:txBody>
      </p:sp>
    </p:spTree>
    <p:extLst>
      <p:ext uri="{BB962C8B-B14F-4D97-AF65-F5344CB8AC3E}">
        <p14:creationId xmlns:p14="http://schemas.microsoft.com/office/powerpoint/2010/main" val="4142785951"/>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1218987" rtl="0" eaLnBrk="1" latinLnBrk="0" hangingPunct="1">
        <a:lnSpc>
          <a:spcPct val="85000"/>
        </a:lnSpc>
        <a:spcBef>
          <a:spcPct val="0"/>
        </a:spcBef>
        <a:buNone/>
        <a:tabLst/>
        <a:defRPr sz="4400" b="0" kern="1200" cap="none" baseline="0">
          <a:solidFill>
            <a:schemeClr val="accent2">
              <a:lumMod val="50000"/>
            </a:schemeClr>
          </a:solidFill>
          <a:effectLst/>
          <a:latin typeface="+mj-lt"/>
          <a:ea typeface="+mj-ea"/>
          <a:cs typeface="+mj-cs"/>
        </a:defRPr>
      </a:lvl1pPr>
    </p:titleStyle>
    <p:bodyStyle>
      <a:lvl1pPr marL="304747" indent="-304747" algn="l" defTabSz="1218987" rtl="0" eaLnBrk="1" latinLnBrk="0" hangingPunct="1">
        <a:lnSpc>
          <a:spcPct val="95000"/>
        </a:lnSpc>
        <a:spcBef>
          <a:spcPts val="1866"/>
        </a:spcBef>
        <a:buClr>
          <a:schemeClr val="accent6">
            <a:lumMod val="50000"/>
          </a:schemeClr>
        </a:buClr>
        <a:buSzPct val="100000"/>
        <a:buFont typeface="Arial" pitchFamily="34" charset="0"/>
        <a:buChar char="•"/>
        <a:defRPr sz="2400" kern="1200">
          <a:solidFill>
            <a:schemeClr val="tx1"/>
          </a:solidFill>
          <a:latin typeface="+mn-lt"/>
          <a:ea typeface="+mn-ea"/>
          <a:cs typeface="+mn-cs"/>
        </a:defRPr>
      </a:lvl1pPr>
      <a:lvl2pPr marL="731392"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sz="2000" kern="1200">
          <a:solidFill>
            <a:schemeClr val="tx1"/>
          </a:solidFill>
          <a:latin typeface="+mn-lt"/>
          <a:ea typeface="+mn-ea"/>
          <a:cs typeface="+mn-cs"/>
        </a:defRPr>
      </a:lvl2pPr>
      <a:lvl3pPr marL="1158037"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sz="1800" kern="1200">
          <a:solidFill>
            <a:schemeClr val="tx1"/>
          </a:solidFill>
          <a:latin typeface="+mn-lt"/>
          <a:ea typeface="+mn-ea"/>
          <a:cs typeface="+mn-cs"/>
        </a:defRPr>
      </a:lvl3pPr>
      <a:lvl4pPr marL="1584683"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sz="1800" kern="1200">
          <a:solidFill>
            <a:schemeClr val="tx1"/>
          </a:solidFill>
          <a:latin typeface="+mn-lt"/>
          <a:ea typeface="+mn-ea"/>
          <a:cs typeface="+mn-cs"/>
        </a:defRPr>
      </a:lvl4pPr>
      <a:lvl5pPr marL="2011328"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sz="1800" kern="1200">
          <a:solidFill>
            <a:schemeClr val="tx1"/>
          </a:solidFill>
          <a:latin typeface="+mn-lt"/>
          <a:ea typeface="+mn-ea"/>
          <a:cs typeface="+mn-cs"/>
        </a:defRPr>
      </a:lvl5pPr>
      <a:lvl6pPr marL="2437973"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sz="1800" kern="1200">
          <a:solidFill>
            <a:schemeClr val="tx2">
              <a:lumMod val="50000"/>
            </a:schemeClr>
          </a:solidFill>
          <a:latin typeface="+mn-lt"/>
          <a:ea typeface="+mn-ea"/>
          <a:cs typeface="+mn-cs"/>
        </a:defRPr>
      </a:lvl6pPr>
      <a:lvl7pPr marL="2864619"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sz="1800" kern="1200">
          <a:solidFill>
            <a:schemeClr val="tx2">
              <a:lumMod val="50000"/>
            </a:schemeClr>
          </a:solidFill>
          <a:latin typeface="+mn-lt"/>
          <a:ea typeface="+mn-ea"/>
          <a:cs typeface="+mn-cs"/>
        </a:defRPr>
      </a:lvl7pPr>
      <a:lvl8pPr marL="3291264"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sz="1800" kern="1200">
          <a:solidFill>
            <a:schemeClr val="tx2">
              <a:lumMod val="50000"/>
            </a:schemeClr>
          </a:solidFill>
          <a:latin typeface="+mn-lt"/>
          <a:ea typeface="+mn-ea"/>
          <a:cs typeface="+mn-cs"/>
        </a:defRPr>
      </a:lvl8pPr>
      <a:lvl9pPr marL="3474112" indent="0" algn="l" defTabSz="1218987" rtl="0" eaLnBrk="1" latinLnBrk="0" hangingPunct="1">
        <a:lnSpc>
          <a:spcPct val="95000"/>
        </a:lnSpc>
        <a:spcBef>
          <a:spcPts val="1066"/>
        </a:spcBef>
        <a:buClr>
          <a:schemeClr val="accent6">
            <a:lumMod val="50000"/>
          </a:schemeClr>
        </a:buClr>
        <a:buSzPct val="90000"/>
        <a:buFont typeface="Century Gothic" pitchFamily="34" charset="0"/>
        <a:buNone/>
        <a:defRPr sz="1800" kern="1200">
          <a:solidFill>
            <a:schemeClr val="tx2">
              <a:lumMod val="50000"/>
            </a:schemeClr>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chart" Target="../charts/chart8.xml"/></Relationships>
</file>

<file path=ppt/slides/_rels/slide2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 Catherine of Siena</a:t>
            </a:r>
          </a:p>
        </p:txBody>
      </p:sp>
      <p:sp>
        <p:nvSpPr>
          <p:cNvPr id="3" name="Subtitle 2"/>
          <p:cNvSpPr>
            <a:spLocks noGrp="1"/>
          </p:cNvSpPr>
          <p:nvPr>
            <p:ph type="subTitle" idx="1"/>
          </p:nvPr>
        </p:nvSpPr>
        <p:spPr/>
        <p:txBody>
          <a:bodyPr/>
          <a:lstStyle/>
          <a:p>
            <a:r>
              <a:rPr lang="en-US" dirty="0"/>
              <a:t>2021-2022 School Year</a:t>
            </a:r>
          </a:p>
          <a:p>
            <a:r>
              <a:rPr lang="en-US" dirty="0"/>
              <a:t>Survey Results</a:t>
            </a:r>
          </a:p>
        </p:txBody>
      </p:sp>
      <p:pic>
        <p:nvPicPr>
          <p:cNvPr id="4" name="Picture 3">
            <a:extLst>
              <a:ext uri="{FF2B5EF4-FFF2-40B4-BE49-F238E27FC236}">
                <a16:creationId xmlns:a16="http://schemas.microsoft.com/office/drawing/2014/main" id="{E9162BC3-B4AD-E875-0D16-9D402290EA6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7812" y="486888"/>
            <a:ext cx="3517952" cy="2023426"/>
          </a:xfrm>
          <a:prstGeom prst="rect">
            <a:avLst/>
          </a:prstGeom>
          <a:noFill/>
        </p:spPr>
      </p:pic>
      <p:sp>
        <p:nvSpPr>
          <p:cNvPr id="5" name="Slide Number Placeholder 4">
            <a:extLst>
              <a:ext uri="{FF2B5EF4-FFF2-40B4-BE49-F238E27FC236}">
                <a16:creationId xmlns:a16="http://schemas.microsoft.com/office/drawing/2014/main" id="{B90A4B5A-8C57-1C98-E37A-FB21B80384AB}"/>
              </a:ext>
            </a:extLst>
          </p:cNvPr>
          <p:cNvSpPr>
            <a:spLocks noGrp="1"/>
          </p:cNvSpPr>
          <p:nvPr>
            <p:ph type="sldNum" sz="quarter" idx="12"/>
          </p:nvPr>
        </p:nvSpPr>
        <p:spPr/>
        <p:txBody>
          <a:bodyPr/>
          <a:lstStyle/>
          <a:p>
            <a:fld id="{EB37DED6-D4C7-42EE-AB49-D2E39E64FDE4}" type="slidenum">
              <a:rPr lang="en-US" smtClean="0"/>
              <a:pPr/>
              <a:t>1</a:t>
            </a:fld>
            <a:endParaRPr lang="en-US" dirty="0"/>
          </a:p>
        </p:txBody>
      </p:sp>
    </p:spTree>
    <p:extLst>
      <p:ext uri="{BB962C8B-B14F-4D97-AF65-F5344CB8AC3E}">
        <p14:creationId xmlns:p14="http://schemas.microsoft.com/office/powerpoint/2010/main" val="173668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4D543740-1CDF-C964-8267-9D47E3470B14}"/>
              </a:ext>
            </a:extLst>
          </p:cNvPr>
          <p:cNvSpPr txBox="1"/>
          <p:nvPr/>
        </p:nvSpPr>
        <p:spPr>
          <a:xfrm>
            <a:off x="1102113" y="248013"/>
            <a:ext cx="10172549" cy="794064"/>
          </a:xfrm>
          <a:prstGeom prst="rect">
            <a:avLst/>
          </a:prstGeom>
          <a:solidFill>
            <a:schemeClr val="accent3">
              <a:lumMod val="75000"/>
            </a:schemeClr>
          </a:solidFill>
        </p:spPr>
        <p:txBody>
          <a:bodyPr wrap="square" rtlCol="0">
            <a:spAutoFit/>
          </a:bodyPr>
          <a:lstStyle/>
          <a:p>
            <a:pPr algn="ctr">
              <a:lnSpc>
                <a:spcPct val="95000"/>
              </a:lnSpc>
            </a:pPr>
            <a:r>
              <a:rPr lang="en-US" dirty="0">
                <a:solidFill>
                  <a:srgbClr val="FFCC00"/>
                </a:solidFill>
                <a:cs typeface="Calibri" panose="020F0502020204030204" pitchFamily="34" charset="0"/>
              </a:rPr>
              <a:t>Student Feedback: </a:t>
            </a:r>
          </a:p>
          <a:p>
            <a:pPr algn="ctr">
              <a:lnSpc>
                <a:spcPct val="95000"/>
              </a:lnSpc>
            </a:pPr>
            <a:r>
              <a:rPr lang="en-US" dirty="0">
                <a:solidFill>
                  <a:srgbClr val="FFCC00"/>
                </a:solidFill>
                <a:cs typeface="Calibri" panose="020F0502020204030204" pitchFamily="34" charset="0"/>
              </a:rPr>
              <a:t>Faith Based Ratings</a:t>
            </a:r>
          </a:p>
        </p:txBody>
      </p:sp>
      <p:sp>
        <p:nvSpPr>
          <p:cNvPr id="6" name="TextBox 5">
            <a:extLst>
              <a:ext uri="{FF2B5EF4-FFF2-40B4-BE49-F238E27FC236}">
                <a16:creationId xmlns:a16="http://schemas.microsoft.com/office/drawing/2014/main" id="{59EF6B9E-B431-4ACC-3653-32CA0799DDF6}"/>
              </a:ext>
            </a:extLst>
          </p:cNvPr>
          <p:cNvSpPr txBox="1"/>
          <p:nvPr/>
        </p:nvSpPr>
        <p:spPr>
          <a:xfrm>
            <a:off x="303212" y="1990484"/>
            <a:ext cx="11582400" cy="253146"/>
          </a:xfrm>
          <a:prstGeom prst="rect">
            <a:avLst/>
          </a:prstGeom>
          <a:solidFill>
            <a:schemeClr val="accent3">
              <a:lumMod val="75000"/>
            </a:schemeClr>
          </a:solidFill>
        </p:spPr>
        <p:txBody>
          <a:bodyPr wrap="square" rtlCol="0">
            <a:spAutoFit/>
          </a:bodyPr>
          <a:lstStyle/>
          <a:p>
            <a:pPr algn="ctr">
              <a:lnSpc>
                <a:spcPct val="95000"/>
              </a:lnSpc>
            </a:pPr>
            <a:endParaRPr lang="en-US" sz="1100" dirty="0">
              <a:solidFill>
                <a:srgbClr val="FFCC00"/>
              </a:solidFill>
            </a:endParaRPr>
          </a:p>
        </p:txBody>
      </p:sp>
      <p:sp>
        <p:nvSpPr>
          <p:cNvPr id="4" name="Oval 3">
            <a:extLst>
              <a:ext uri="{FF2B5EF4-FFF2-40B4-BE49-F238E27FC236}">
                <a16:creationId xmlns:a16="http://schemas.microsoft.com/office/drawing/2014/main" id="{5F6A5043-FD4B-FEFF-7512-061B7917A150}"/>
              </a:ext>
            </a:extLst>
          </p:cNvPr>
          <p:cNvSpPr/>
          <p:nvPr/>
        </p:nvSpPr>
        <p:spPr>
          <a:xfrm>
            <a:off x="1598612" y="1366467"/>
            <a:ext cx="1676400" cy="1371600"/>
          </a:xfrm>
          <a:prstGeom prst="ellipse">
            <a:avLst/>
          </a:prstGeom>
          <a:gradFill>
            <a:gsLst>
              <a:gs pos="0">
                <a:schemeClr val="bg1">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cs typeface="Calibri" panose="020F0502020204030204" pitchFamily="34" charset="0"/>
              </a:rPr>
              <a:t>60% </a:t>
            </a:r>
            <a:r>
              <a:rPr lang="en-US" sz="1200" dirty="0">
                <a:solidFill>
                  <a:schemeClr val="tx1"/>
                </a:solidFill>
                <a:cs typeface="Calibri" panose="020F0502020204030204" pitchFamily="34" charset="0"/>
              </a:rPr>
              <a:t>feel challenged to grow in their faith</a:t>
            </a:r>
          </a:p>
        </p:txBody>
      </p:sp>
      <p:sp>
        <p:nvSpPr>
          <p:cNvPr id="8" name="Oval 7">
            <a:extLst>
              <a:ext uri="{FF2B5EF4-FFF2-40B4-BE49-F238E27FC236}">
                <a16:creationId xmlns:a16="http://schemas.microsoft.com/office/drawing/2014/main" id="{48E97903-B485-AAE9-0FC8-5328BE589E1A}"/>
              </a:ext>
            </a:extLst>
          </p:cNvPr>
          <p:cNvSpPr/>
          <p:nvPr/>
        </p:nvSpPr>
        <p:spPr>
          <a:xfrm>
            <a:off x="5256212" y="1391013"/>
            <a:ext cx="1676400" cy="1371600"/>
          </a:xfrm>
          <a:prstGeom prst="ellipse">
            <a:avLst/>
          </a:prstGeom>
          <a:gradFill>
            <a:gsLst>
              <a:gs pos="0">
                <a:schemeClr val="bg1">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cs typeface="Calibri" panose="020F0502020204030204" pitchFamily="34" charset="0"/>
              </a:rPr>
              <a:t>88% </a:t>
            </a:r>
            <a:r>
              <a:rPr lang="en-US" sz="1200" dirty="0">
                <a:solidFill>
                  <a:schemeClr val="tx1"/>
                </a:solidFill>
                <a:cs typeface="Calibri" panose="020F0502020204030204" pitchFamily="34" charset="0"/>
              </a:rPr>
              <a:t>understand what is going on at Mass</a:t>
            </a:r>
          </a:p>
        </p:txBody>
      </p:sp>
      <p:sp>
        <p:nvSpPr>
          <p:cNvPr id="11" name="Oval 10">
            <a:extLst>
              <a:ext uri="{FF2B5EF4-FFF2-40B4-BE49-F238E27FC236}">
                <a16:creationId xmlns:a16="http://schemas.microsoft.com/office/drawing/2014/main" id="{7DA47626-225E-84CB-5972-73E31856407B}"/>
              </a:ext>
            </a:extLst>
          </p:cNvPr>
          <p:cNvSpPr/>
          <p:nvPr/>
        </p:nvSpPr>
        <p:spPr>
          <a:xfrm>
            <a:off x="8837612" y="1391013"/>
            <a:ext cx="1676400" cy="1371600"/>
          </a:xfrm>
          <a:prstGeom prst="ellipse">
            <a:avLst/>
          </a:prstGeom>
          <a:gradFill>
            <a:gsLst>
              <a:gs pos="0">
                <a:schemeClr val="bg1">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cs typeface="Calibri" panose="020F0502020204030204" pitchFamily="34" charset="0"/>
              </a:rPr>
              <a:t>90% </a:t>
            </a:r>
            <a:r>
              <a:rPr lang="en-US" sz="1200" dirty="0">
                <a:solidFill>
                  <a:schemeClr val="tx1"/>
                </a:solidFill>
                <a:cs typeface="Calibri" panose="020F0502020204030204" pitchFamily="34" charset="0"/>
              </a:rPr>
              <a:t>feel that Mass has been explained well to them</a:t>
            </a:r>
          </a:p>
        </p:txBody>
      </p:sp>
      <p:sp>
        <p:nvSpPr>
          <p:cNvPr id="12" name="TextBox 11">
            <a:extLst>
              <a:ext uri="{FF2B5EF4-FFF2-40B4-BE49-F238E27FC236}">
                <a16:creationId xmlns:a16="http://schemas.microsoft.com/office/drawing/2014/main" id="{2A96ABB2-2B7F-6EAD-B376-C93BF3E7BAD7}"/>
              </a:ext>
            </a:extLst>
          </p:cNvPr>
          <p:cNvSpPr txBox="1"/>
          <p:nvPr/>
        </p:nvSpPr>
        <p:spPr>
          <a:xfrm>
            <a:off x="-1589" y="6629400"/>
            <a:ext cx="12190413" cy="223907"/>
          </a:xfrm>
          <a:prstGeom prst="rect">
            <a:avLst/>
          </a:prstGeom>
          <a:noFill/>
        </p:spPr>
        <p:txBody>
          <a:bodyPr wrap="square" rtlCol="0">
            <a:spAutoFit/>
          </a:bodyPr>
          <a:lstStyle/>
          <a:p>
            <a:pPr algn="ctr">
              <a:lnSpc>
                <a:spcPct val="95000"/>
              </a:lnSpc>
            </a:pPr>
            <a:r>
              <a:rPr lang="en-US" sz="900" dirty="0">
                <a:cs typeface="Calibri" panose="020F0502020204030204" pitchFamily="34" charset="0"/>
              </a:rPr>
              <a:t>May 2022 online survey conducted among 40 of 41 possible St. Catherine of Siena students in 5</a:t>
            </a:r>
            <a:r>
              <a:rPr lang="en-US" sz="900" baseline="30000" dirty="0">
                <a:cs typeface="Calibri" panose="020F0502020204030204" pitchFamily="34" charset="0"/>
              </a:rPr>
              <a:t>th</a:t>
            </a:r>
            <a:r>
              <a:rPr lang="en-US" sz="900" dirty="0">
                <a:cs typeface="Calibri" panose="020F0502020204030204" pitchFamily="34" charset="0"/>
              </a:rPr>
              <a:t> Grade (n=19), 6</a:t>
            </a:r>
            <a:r>
              <a:rPr lang="en-US" sz="900" baseline="30000" dirty="0">
                <a:cs typeface="Calibri" panose="020F0502020204030204" pitchFamily="34" charset="0"/>
              </a:rPr>
              <a:t>th</a:t>
            </a:r>
            <a:r>
              <a:rPr lang="en-US" sz="900" dirty="0">
                <a:cs typeface="Calibri" panose="020F0502020204030204" pitchFamily="34" charset="0"/>
              </a:rPr>
              <a:t> Grade (n=7), 7</a:t>
            </a:r>
            <a:r>
              <a:rPr lang="en-US" sz="900" baseline="30000" dirty="0">
                <a:cs typeface="Calibri" panose="020F0502020204030204" pitchFamily="34" charset="0"/>
              </a:rPr>
              <a:t>th</a:t>
            </a:r>
            <a:r>
              <a:rPr lang="en-US" sz="900" dirty="0">
                <a:cs typeface="Calibri" panose="020F0502020204030204" pitchFamily="34" charset="0"/>
              </a:rPr>
              <a:t> Grade (n=8), 8</a:t>
            </a:r>
            <a:r>
              <a:rPr lang="en-US" sz="900" baseline="30000" dirty="0">
                <a:cs typeface="Calibri" panose="020F0502020204030204" pitchFamily="34" charset="0"/>
              </a:rPr>
              <a:t>th</a:t>
            </a:r>
            <a:r>
              <a:rPr lang="en-US" sz="900" dirty="0">
                <a:cs typeface="Calibri" panose="020F0502020204030204" pitchFamily="34" charset="0"/>
              </a:rPr>
              <a:t> Grade (n=4), Unspecified Grade (n=2)</a:t>
            </a:r>
          </a:p>
        </p:txBody>
      </p:sp>
      <p:pic>
        <p:nvPicPr>
          <p:cNvPr id="7" name="Graphic 6" descr="Open book outline">
            <a:extLst>
              <a:ext uri="{FF2B5EF4-FFF2-40B4-BE49-F238E27FC236}">
                <a16:creationId xmlns:a16="http://schemas.microsoft.com/office/drawing/2014/main" id="{4C1FE825-470E-7208-5162-4741CC96694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5612" y="2286000"/>
            <a:ext cx="3767630" cy="3767630"/>
          </a:xfrm>
          <a:prstGeom prst="rect">
            <a:avLst/>
          </a:prstGeom>
        </p:spPr>
      </p:pic>
      <p:sp>
        <p:nvSpPr>
          <p:cNvPr id="13" name="TextBox 12">
            <a:extLst>
              <a:ext uri="{FF2B5EF4-FFF2-40B4-BE49-F238E27FC236}">
                <a16:creationId xmlns:a16="http://schemas.microsoft.com/office/drawing/2014/main" id="{9E8B9EB7-1520-DB68-8ADA-FC19125BB687}"/>
              </a:ext>
            </a:extLst>
          </p:cNvPr>
          <p:cNvSpPr txBox="1"/>
          <p:nvPr/>
        </p:nvSpPr>
        <p:spPr>
          <a:xfrm>
            <a:off x="1067868" y="3243943"/>
            <a:ext cx="1312960" cy="1846659"/>
          </a:xfrm>
          <a:prstGeom prst="rect">
            <a:avLst/>
          </a:prstGeom>
          <a:noFill/>
        </p:spPr>
        <p:txBody>
          <a:bodyPr wrap="square" rtlCol="0">
            <a:spAutoFit/>
          </a:bodyPr>
          <a:lstStyle/>
          <a:p>
            <a:pPr algn="ctr">
              <a:lnSpc>
                <a:spcPct val="95000"/>
              </a:lnSpc>
            </a:pPr>
            <a:r>
              <a:rPr lang="en-US" sz="1200" b="1" dirty="0">
                <a:cs typeface="Calibri" panose="020F0502020204030204" pitchFamily="34" charset="0"/>
              </a:rPr>
              <a:t>83%</a:t>
            </a:r>
            <a:r>
              <a:rPr lang="en-US" sz="1200" dirty="0">
                <a:cs typeface="Calibri" panose="020F0502020204030204" pitchFamily="34" charset="0"/>
              </a:rPr>
              <a:t> like Fr. Stef’s classroom visits</a:t>
            </a:r>
          </a:p>
          <a:p>
            <a:pPr algn="ctr">
              <a:lnSpc>
                <a:spcPct val="95000"/>
              </a:lnSpc>
            </a:pPr>
            <a:endParaRPr lang="en-US" sz="1200" b="1" dirty="0">
              <a:cs typeface="Calibri" panose="020F0502020204030204" pitchFamily="34" charset="0"/>
            </a:endParaRPr>
          </a:p>
          <a:p>
            <a:pPr algn="ctr">
              <a:lnSpc>
                <a:spcPct val="95000"/>
              </a:lnSpc>
            </a:pPr>
            <a:r>
              <a:rPr lang="en-US" sz="1200" b="1" dirty="0">
                <a:cs typeface="Calibri" panose="020F0502020204030204" pitchFamily="34" charset="0"/>
              </a:rPr>
              <a:t>75%</a:t>
            </a:r>
            <a:r>
              <a:rPr lang="en-US" sz="1200" dirty="0">
                <a:cs typeface="Calibri" panose="020F0502020204030204" pitchFamily="34" charset="0"/>
              </a:rPr>
              <a:t> get something out of Fr. Stef’s classroom visits</a:t>
            </a:r>
          </a:p>
          <a:p>
            <a:pPr>
              <a:lnSpc>
                <a:spcPct val="95000"/>
              </a:lnSpc>
            </a:pPr>
            <a:endParaRPr lang="en-US" dirty="0"/>
          </a:p>
        </p:txBody>
      </p:sp>
      <p:sp>
        <p:nvSpPr>
          <p:cNvPr id="17" name="TextBox 16">
            <a:extLst>
              <a:ext uri="{FF2B5EF4-FFF2-40B4-BE49-F238E27FC236}">
                <a16:creationId xmlns:a16="http://schemas.microsoft.com/office/drawing/2014/main" id="{C52DEE63-BDE8-9B7D-1FD7-CB6A54546154}"/>
              </a:ext>
            </a:extLst>
          </p:cNvPr>
          <p:cNvSpPr txBox="1"/>
          <p:nvPr/>
        </p:nvSpPr>
        <p:spPr>
          <a:xfrm>
            <a:off x="5865812" y="2915013"/>
            <a:ext cx="5486400" cy="1027974"/>
          </a:xfrm>
          <a:prstGeom prst="rect">
            <a:avLst/>
          </a:prstGeom>
          <a:noFill/>
        </p:spPr>
        <p:txBody>
          <a:bodyPr wrap="square" rtlCol="0">
            <a:spAutoFit/>
          </a:bodyPr>
          <a:lstStyle/>
          <a:p>
            <a:pPr algn="ctr">
              <a:lnSpc>
                <a:spcPct val="95000"/>
              </a:lnSpc>
            </a:pPr>
            <a:r>
              <a:rPr lang="en-US" sz="2000" b="1" dirty="0">
                <a:cs typeface="Calibri" panose="020F0502020204030204" pitchFamily="34" charset="0"/>
              </a:rPr>
              <a:t>Most Memorable Moments from Fr. Stef’s Classroom Visits</a:t>
            </a:r>
          </a:p>
          <a:p>
            <a:pPr>
              <a:lnSpc>
                <a:spcPct val="95000"/>
              </a:lnSpc>
            </a:pPr>
            <a:endParaRPr lang="en-US" dirty="0"/>
          </a:p>
        </p:txBody>
      </p:sp>
      <p:sp>
        <p:nvSpPr>
          <p:cNvPr id="19" name="TextBox 18">
            <a:extLst>
              <a:ext uri="{FF2B5EF4-FFF2-40B4-BE49-F238E27FC236}">
                <a16:creationId xmlns:a16="http://schemas.microsoft.com/office/drawing/2014/main" id="{AB3F70D5-2D5F-2125-3F36-F2A0E753E206}"/>
              </a:ext>
            </a:extLst>
          </p:cNvPr>
          <p:cNvSpPr txBox="1"/>
          <p:nvPr/>
        </p:nvSpPr>
        <p:spPr>
          <a:xfrm>
            <a:off x="-38312" y="5334000"/>
            <a:ext cx="685800" cy="881780"/>
          </a:xfrm>
          <a:prstGeom prst="rect">
            <a:avLst/>
          </a:prstGeom>
          <a:noFill/>
        </p:spPr>
        <p:txBody>
          <a:bodyPr wrap="square" rtlCol="0">
            <a:spAutoFit/>
          </a:bodyPr>
          <a:lstStyle/>
          <a:p>
            <a:pPr>
              <a:lnSpc>
                <a:spcPct val="95000"/>
              </a:lnSpc>
            </a:pPr>
            <a:r>
              <a:rPr lang="en-US" sz="5400" dirty="0">
                <a:latin typeface="Arial" panose="020B0604020202020204" pitchFamily="34" charset="0"/>
                <a:cs typeface="Arial" panose="020B0604020202020204" pitchFamily="34" charset="0"/>
              </a:rPr>
              <a:t>“</a:t>
            </a:r>
          </a:p>
        </p:txBody>
      </p:sp>
      <p:graphicFrame>
        <p:nvGraphicFramePr>
          <p:cNvPr id="20" name="Table 19">
            <a:extLst>
              <a:ext uri="{FF2B5EF4-FFF2-40B4-BE49-F238E27FC236}">
                <a16:creationId xmlns:a16="http://schemas.microsoft.com/office/drawing/2014/main" id="{871ECA22-73D2-F3AD-1182-6D73D704CB12}"/>
              </a:ext>
            </a:extLst>
          </p:cNvPr>
          <p:cNvGraphicFramePr>
            <a:graphicFrameLocks noGrp="1"/>
          </p:cNvGraphicFramePr>
          <p:nvPr>
            <p:extLst>
              <p:ext uri="{D42A27DB-BD31-4B8C-83A1-F6EECF244321}">
                <p14:modId xmlns:p14="http://schemas.microsoft.com/office/powerpoint/2010/main" val="1474964850"/>
              </p:ext>
            </p:extLst>
          </p:nvPr>
        </p:nvGraphicFramePr>
        <p:xfrm>
          <a:off x="5609591" y="3657600"/>
          <a:ext cx="6123621" cy="1539240"/>
        </p:xfrm>
        <a:graphic>
          <a:graphicData uri="http://schemas.openxmlformats.org/drawingml/2006/table">
            <a:tbl>
              <a:tblPr>
                <a:tableStyleId>{3B4B98B0-60AC-42C2-AFA5-B58CD77FA1E5}</a:tableStyleId>
              </a:tblPr>
              <a:tblGrid>
                <a:gridCol w="6123621">
                  <a:extLst>
                    <a:ext uri="{9D8B030D-6E8A-4147-A177-3AD203B41FA5}">
                      <a16:colId xmlns:a16="http://schemas.microsoft.com/office/drawing/2014/main" val="450889292"/>
                    </a:ext>
                  </a:extLst>
                </a:gridCol>
              </a:tblGrid>
              <a:tr h="190500">
                <a:tc>
                  <a:txBody>
                    <a:bodyPr/>
                    <a:lstStyle/>
                    <a:p>
                      <a:pPr marL="171450" indent="-171450" algn="l" fontAlgn="b">
                        <a:buFont typeface="Wingdings" panose="05000000000000000000" pitchFamily="2" charset="2"/>
                        <a:buChar char="§"/>
                      </a:pPr>
                      <a:r>
                        <a:rPr lang="en-US" sz="1200" u="none" strike="noStrike" dirty="0">
                          <a:effectLst/>
                          <a:latin typeface="Calibri" panose="020F0502020204030204" pitchFamily="34" charset="0"/>
                          <a:cs typeface="Calibri" panose="020F0502020204030204" pitchFamily="34" charset="0"/>
                        </a:rPr>
                        <a:t>Funny jokes</a:t>
                      </a:r>
                      <a:endParaRPr lang="en-US"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1352517231"/>
                  </a:ext>
                </a:extLst>
              </a:tr>
              <a:tr h="190500">
                <a:tc>
                  <a:txBody>
                    <a:bodyPr/>
                    <a:lstStyle/>
                    <a:p>
                      <a:pPr marL="171450" indent="-171450" algn="l" fontAlgn="b">
                        <a:buFont typeface="Wingdings" panose="05000000000000000000" pitchFamily="2" charset="2"/>
                        <a:buChar char="§"/>
                      </a:pPr>
                      <a:r>
                        <a:rPr lang="en-US" sz="1200" u="none" strike="noStrike" dirty="0">
                          <a:effectLst/>
                          <a:latin typeface="Calibri" panose="020F0502020204030204" pitchFamily="34" charset="0"/>
                          <a:cs typeface="Calibri" panose="020F0502020204030204" pitchFamily="34" charset="0"/>
                        </a:rPr>
                        <a:t>Jesus' sacrifice/Lent/Easter</a:t>
                      </a:r>
                      <a:endParaRPr lang="en-US"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213491829"/>
                  </a:ext>
                </a:extLst>
              </a:tr>
              <a:tr h="190500">
                <a:tc>
                  <a:txBody>
                    <a:bodyPr/>
                    <a:lstStyle/>
                    <a:p>
                      <a:pPr marL="171450" indent="-171450" algn="l" fontAlgn="b">
                        <a:buFont typeface="Wingdings" panose="05000000000000000000" pitchFamily="2" charset="2"/>
                        <a:buChar char="§"/>
                      </a:pPr>
                      <a:r>
                        <a:rPr lang="en-US" sz="1200" u="none" strike="noStrike" dirty="0">
                          <a:effectLst/>
                          <a:latin typeface="Calibri" panose="020F0502020204030204" pitchFamily="34" charset="0"/>
                          <a:cs typeface="Calibri" panose="020F0502020204030204" pitchFamily="34" charset="0"/>
                        </a:rPr>
                        <a:t>Unsure/Can't Remember</a:t>
                      </a:r>
                      <a:endParaRPr lang="en-US"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2284797234"/>
                  </a:ext>
                </a:extLst>
              </a:tr>
              <a:tr h="190500">
                <a:tc>
                  <a:txBody>
                    <a:bodyPr/>
                    <a:lstStyle/>
                    <a:p>
                      <a:pPr marL="171450" indent="-171450" algn="l" fontAlgn="b">
                        <a:buFont typeface="Wingdings" panose="05000000000000000000" pitchFamily="2" charset="2"/>
                        <a:buChar char="§"/>
                      </a:pPr>
                      <a:r>
                        <a:rPr lang="en-US" sz="1200" u="none" strike="noStrike" dirty="0">
                          <a:effectLst/>
                          <a:latin typeface="Calibri" panose="020F0502020204030204" pitchFamily="34" charset="0"/>
                          <a:cs typeface="Calibri" panose="020F0502020204030204" pitchFamily="34" charset="0"/>
                        </a:rPr>
                        <a:t>Songs or words in Latin</a:t>
                      </a:r>
                      <a:endParaRPr lang="en-US"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2272159771"/>
                  </a:ext>
                </a:extLst>
              </a:tr>
              <a:tr h="190500">
                <a:tc>
                  <a:txBody>
                    <a:bodyPr/>
                    <a:lstStyle/>
                    <a:p>
                      <a:pPr marL="171450" indent="-171450" algn="l" fontAlgn="b">
                        <a:buFont typeface="Wingdings" panose="05000000000000000000" pitchFamily="2" charset="2"/>
                        <a:buChar char="§"/>
                      </a:pPr>
                      <a:r>
                        <a:rPr lang="en-US" sz="1200" u="none" strike="noStrike" dirty="0">
                          <a:effectLst/>
                          <a:latin typeface="Calibri" panose="020F0502020204030204" pitchFamily="34" charset="0"/>
                          <a:cs typeface="Calibri" panose="020F0502020204030204" pitchFamily="34" charset="0"/>
                        </a:rPr>
                        <a:t>He wants to ensure that we understand and can ask questions/Gives clear explanations</a:t>
                      </a:r>
                      <a:endParaRPr lang="en-US"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4165435194"/>
                  </a:ext>
                </a:extLst>
              </a:tr>
              <a:tr h="190500">
                <a:tc>
                  <a:txBody>
                    <a:bodyPr/>
                    <a:lstStyle/>
                    <a:p>
                      <a:pPr marL="171450" indent="-171450" algn="l" fontAlgn="b">
                        <a:buFont typeface="Wingdings" panose="05000000000000000000" pitchFamily="2" charset="2"/>
                        <a:buChar char="§"/>
                      </a:pPr>
                      <a:r>
                        <a:rPr lang="en-US" sz="1200" u="none" strike="noStrike" dirty="0">
                          <a:effectLst/>
                          <a:latin typeface="Calibri" panose="020F0502020204030204" pitchFamily="34" charset="0"/>
                          <a:cs typeface="Calibri" panose="020F0502020204030204" pitchFamily="34" charset="0"/>
                        </a:rPr>
                        <a:t>Ukraine</a:t>
                      </a:r>
                      <a:endParaRPr lang="en-US"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3546603733"/>
                  </a:ext>
                </a:extLst>
              </a:tr>
              <a:tr h="190500">
                <a:tc>
                  <a:txBody>
                    <a:bodyPr/>
                    <a:lstStyle/>
                    <a:p>
                      <a:pPr marL="171450" indent="-171450" algn="l" fontAlgn="b">
                        <a:buFont typeface="Wingdings" panose="05000000000000000000" pitchFamily="2" charset="2"/>
                        <a:buChar char="§"/>
                      </a:pPr>
                      <a:r>
                        <a:rPr lang="en-US" sz="1200" u="none" strike="noStrike" dirty="0">
                          <a:effectLst/>
                          <a:latin typeface="Calibri" panose="020F0502020204030204" pitchFamily="34" charset="0"/>
                          <a:cs typeface="Calibri" panose="020F0502020204030204" pitchFamily="34" charset="0"/>
                        </a:rPr>
                        <a:t>It has been a while since he visited</a:t>
                      </a:r>
                      <a:endParaRPr lang="en-US"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1244463606"/>
                  </a:ext>
                </a:extLst>
              </a:tr>
              <a:tr h="190500">
                <a:tc>
                  <a:txBody>
                    <a:bodyPr/>
                    <a:lstStyle/>
                    <a:p>
                      <a:pPr marL="171450" indent="-171450" algn="l" fontAlgn="b">
                        <a:buFont typeface="Wingdings" panose="05000000000000000000" pitchFamily="2" charset="2"/>
                        <a:buChar char="§"/>
                      </a:pPr>
                      <a:r>
                        <a:rPr lang="en-US" sz="1200" u="none" strike="noStrike" dirty="0">
                          <a:effectLst/>
                          <a:latin typeface="Calibri" panose="020F0502020204030204" pitchFamily="34" charset="0"/>
                          <a:cs typeface="Calibri" panose="020F0502020204030204" pitchFamily="34" charset="0"/>
                        </a:rPr>
                        <a:t>I like his visits/Enjoyable</a:t>
                      </a:r>
                      <a:endParaRPr lang="en-US"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1984010164"/>
                  </a:ext>
                </a:extLst>
              </a:tr>
            </a:tbl>
          </a:graphicData>
        </a:graphic>
      </p:graphicFrame>
      <p:sp>
        <p:nvSpPr>
          <p:cNvPr id="22" name="TextBox 21">
            <a:extLst>
              <a:ext uri="{FF2B5EF4-FFF2-40B4-BE49-F238E27FC236}">
                <a16:creationId xmlns:a16="http://schemas.microsoft.com/office/drawing/2014/main" id="{E65329CA-E0F3-7AE9-242B-0AD0DBCB2063}"/>
              </a:ext>
            </a:extLst>
          </p:cNvPr>
          <p:cNvSpPr txBox="1"/>
          <p:nvPr/>
        </p:nvSpPr>
        <p:spPr>
          <a:xfrm>
            <a:off x="294523" y="5654264"/>
            <a:ext cx="4961689" cy="600164"/>
          </a:xfrm>
          <a:prstGeom prst="rect">
            <a:avLst/>
          </a:prstGeom>
          <a:noFill/>
        </p:spPr>
        <p:txBody>
          <a:bodyPr wrap="square">
            <a:spAutoFit/>
          </a:bodyPr>
          <a:lstStyle/>
          <a:p>
            <a:r>
              <a:rPr lang="en-US" sz="1100" i="1" dirty="0">
                <a:cs typeface="Calibri" panose="020F0502020204030204" pitchFamily="34" charset="0"/>
              </a:rPr>
              <a:t>“It is memorable when he talked to us about what Jesus went through when he died on the cross and he told us that in Lent instead of giving something up we should do something more in honor of Him.”</a:t>
            </a:r>
          </a:p>
        </p:txBody>
      </p:sp>
      <p:sp>
        <p:nvSpPr>
          <p:cNvPr id="24" name="TextBox 23">
            <a:extLst>
              <a:ext uri="{FF2B5EF4-FFF2-40B4-BE49-F238E27FC236}">
                <a16:creationId xmlns:a16="http://schemas.microsoft.com/office/drawing/2014/main" id="{C0BDCE62-BD83-240E-60A4-ECCEFB7CA3EC}"/>
              </a:ext>
            </a:extLst>
          </p:cNvPr>
          <p:cNvSpPr txBox="1"/>
          <p:nvPr/>
        </p:nvSpPr>
        <p:spPr>
          <a:xfrm>
            <a:off x="5354863" y="5648236"/>
            <a:ext cx="3635149" cy="600164"/>
          </a:xfrm>
          <a:prstGeom prst="rect">
            <a:avLst/>
          </a:prstGeom>
          <a:noFill/>
        </p:spPr>
        <p:txBody>
          <a:bodyPr wrap="square">
            <a:spAutoFit/>
          </a:bodyPr>
          <a:lstStyle/>
          <a:p>
            <a:r>
              <a:rPr lang="en-US" sz="1100" i="1" dirty="0">
                <a:cs typeface="Calibri" panose="020F0502020204030204" pitchFamily="34" charset="0"/>
              </a:rPr>
              <a:t>“He explained what everything is on the altar and what it’s called. He also wants to make sure that we understand and ask questions whenever.”</a:t>
            </a:r>
          </a:p>
        </p:txBody>
      </p:sp>
      <p:sp>
        <p:nvSpPr>
          <p:cNvPr id="26" name="TextBox 25">
            <a:extLst>
              <a:ext uri="{FF2B5EF4-FFF2-40B4-BE49-F238E27FC236}">
                <a16:creationId xmlns:a16="http://schemas.microsoft.com/office/drawing/2014/main" id="{1B70832E-D509-B6C8-BDF6-F01139353935}"/>
              </a:ext>
            </a:extLst>
          </p:cNvPr>
          <p:cNvSpPr txBox="1"/>
          <p:nvPr/>
        </p:nvSpPr>
        <p:spPr>
          <a:xfrm>
            <a:off x="8927872" y="5648236"/>
            <a:ext cx="2652940" cy="769441"/>
          </a:xfrm>
          <a:prstGeom prst="rect">
            <a:avLst/>
          </a:prstGeom>
          <a:noFill/>
        </p:spPr>
        <p:txBody>
          <a:bodyPr wrap="square">
            <a:spAutoFit/>
          </a:bodyPr>
          <a:lstStyle/>
          <a:p>
            <a:r>
              <a:rPr lang="en-US" sz="1100" i="1" dirty="0">
                <a:cs typeface="Calibri" panose="020F0502020204030204" pitchFamily="34" charset="0"/>
              </a:rPr>
              <a:t>“Overall, he is really helpful when it comes to answering questions about our faith in a way that is clear.” </a:t>
            </a:r>
          </a:p>
        </p:txBody>
      </p:sp>
      <p:sp>
        <p:nvSpPr>
          <p:cNvPr id="18" name="Slide Number Placeholder 3">
            <a:extLst>
              <a:ext uri="{FF2B5EF4-FFF2-40B4-BE49-F238E27FC236}">
                <a16:creationId xmlns:a16="http://schemas.microsoft.com/office/drawing/2014/main" id="{2D814670-05C8-8C32-795B-253A1E8ABBB1}"/>
              </a:ext>
            </a:extLst>
          </p:cNvPr>
          <p:cNvSpPr>
            <a:spLocks noGrp="1"/>
          </p:cNvSpPr>
          <p:nvPr>
            <p:ph type="sldNum" sz="quarter" idx="12"/>
          </p:nvPr>
        </p:nvSpPr>
        <p:spPr>
          <a:xfrm>
            <a:off x="10648310" y="6414111"/>
            <a:ext cx="1107518" cy="320675"/>
          </a:xfrm>
        </p:spPr>
        <p:txBody>
          <a:bodyPr/>
          <a:lstStyle/>
          <a:p>
            <a:fld id="{DA60BA0E-20D0-4E7C-B286-26C960A6788F}" type="slidenum">
              <a:rPr lang="en-US" sz="900" smtClean="0"/>
              <a:t>10</a:t>
            </a:fld>
            <a:endParaRPr lang="en-US" sz="900" dirty="0"/>
          </a:p>
        </p:txBody>
      </p:sp>
    </p:spTree>
    <p:extLst>
      <p:ext uri="{BB962C8B-B14F-4D97-AF65-F5344CB8AC3E}">
        <p14:creationId xmlns:p14="http://schemas.microsoft.com/office/powerpoint/2010/main" val="310570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85E748F-B2CC-B662-26F2-0AAB5C7D0D9E}"/>
              </a:ext>
            </a:extLst>
          </p:cNvPr>
          <p:cNvSpPr txBox="1"/>
          <p:nvPr/>
        </p:nvSpPr>
        <p:spPr>
          <a:xfrm>
            <a:off x="1102113" y="337420"/>
            <a:ext cx="10172549" cy="794064"/>
          </a:xfrm>
          <a:prstGeom prst="rect">
            <a:avLst/>
          </a:prstGeom>
          <a:solidFill>
            <a:schemeClr val="accent3">
              <a:lumMod val="75000"/>
            </a:schemeClr>
          </a:solidFill>
        </p:spPr>
        <p:txBody>
          <a:bodyPr wrap="square" rtlCol="0">
            <a:spAutoFit/>
          </a:bodyPr>
          <a:lstStyle/>
          <a:p>
            <a:pPr algn="ctr">
              <a:lnSpc>
                <a:spcPct val="95000"/>
              </a:lnSpc>
            </a:pPr>
            <a:r>
              <a:rPr lang="en-US" dirty="0">
                <a:solidFill>
                  <a:srgbClr val="FFCC00"/>
                </a:solidFill>
                <a:cs typeface="Calibri" panose="020F0502020204030204" pitchFamily="34" charset="0"/>
              </a:rPr>
              <a:t>Student Feedback: </a:t>
            </a:r>
          </a:p>
          <a:p>
            <a:pPr algn="ctr">
              <a:lnSpc>
                <a:spcPct val="95000"/>
              </a:lnSpc>
            </a:pPr>
            <a:r>
              <a:rPr lang="en-US" dirty="0">
                <a:solidFill>
                  <a:srgbClr val="FFCC00"/>
                </a:solidFill>
                <a:cs typeface="Calibri" panose="020F0502020204030204" pitchFamily="34" charset="0"/>
              </a:rPr>
              <a:t>Faith Based Ratings</a:t>
            </a:r>
          </a:p>
        </p:txBody>
      </p:sp>
      <p:sp>
        <p:nvSpPr>
          <p:cNvPr id="19" name="TextBox 18">
            <a:extLst>
              <a:ext uri="{FF2B5EF4-FFF2-40B4-BE49-F238E27FC236}">
                <a16:creationId xmlns:a16="http://schemas.microsoft.com/office/drawing/2014/main" id="{FC6D8EDF-E1FC-0598-BE06-E88A0BD32CCA}"/>
              </a:ext>
            </a:extLst>
          </p:cNvPr>
          <p:cNvSpPr txBox="1"/>
          <p:nvPr/>
        </p:nvSpPr>
        <p:spPr>
          <a:xfrm>
            <a:off x="1305032" y="2156911"/>
            <a:ext cx="2117532" cy="662489"/>
          </a:xfrm>
          <a:prstGeom prst="rect">
            <a:avLst/>
          </a:prstGeom>
          <a:solidFill>
            <a:schemeClr val="bg1">
              <a:lumMod val="85000"/>
            </a:schemeClr>
          </a:solidFill>
          <a:effectLst>
            <a:innerShdw blurRad="63500" dist="50800" dir="16200000">
              <a:prstClr val="black">
                <a:alpha val="50000"/>
              </a:prstClr>
            </a:innerShdw>
            <a:softEdge rad="12700"/>
          </a:effectLst>
          <a:scene3d>
            <a:camera prst="orthographicFront"/>
            <a:lightRig rig="threePt" dir="t"/>
          </a:scene3d>
          <a:sp3d prstMaterial="matte"/>
        </p:spPr>
        <p:txBody>
          <a:bodyPr wrap="square" rtlCol="0">
            <a:spAutoFit/>
          </a:bodyPr>
          <a:lstStyle/>
          <a:p>
            <a:pPr algn="ctr">
              <a:lnSpc>
                <a:spcPct val="95000"/>
              </a:lnSpc>
            </a:pPr>
            <a:r>
              <a:rPr lang="en-US" sz="1300" b="1" dirty="0"/>
              <a:t>93% </a:t>
            </a:r>
          </a:p>
          <a:p>
            <a:pPr algn="ctr">
              <a:lnSpc>
                <a:spcPct val="95000"/>
              </a:lnSpc>
            </a:pPr>
            <a:r>
              <a:rPr lang="en-US" sz="1300" dirty="0"/>
              <a:t>overall religious education</a:t>
            </a:r>
          </a:p>
        </p:txBody>
      </p:sp>
      <p:sp>
        <p:nvSpPr>
          <p:cNvPr id="20" name="TextBox 19">
            <a:extLst>
              <a:ext uri="{FF2B5EF4-FFF2-40B4-BE49-F238E27FC236}">
                <a16:creationId xmlns:a16="http://schemas.microsoft.com/office/drawing/2014/main" id="{7C976CE9-5F11-C319-B42F-9A010E448A09}"/>
              </a:ext>
            </a:extLst>
          </p:cNvPr>
          <p:cNvSpPr txBox="1"/>
          <p:nvPr/>
        </p:nvSpPr>
        <p:spPr>
          <a:xfrm>
            <a:off x="1309880" y="2918911"/>
            <a:ext cx="2117532" cy="472437"/>
          </a:xfrm>
          <a:prstGeom prst="rect">
            <a:avLst/>
          </a:prstGeom>
          <a:solidFill>
            <a:schemeClr val="bg1">
              <a:lumMod val="85000"/>
            </a:schemeClr>
          </a:solidFill>
          <a:effectLst>
            <a:innerShdw blurRad="63500" dist="50800" dir="16200000">
              <a:prstClr val="black">
                <a:alpha val="50000"/>
              </a:prstClr>
            </a:innerShdw>
            <a:softEdge rad="12700"/>
          </a:effectLst>
          <a:scene3d>
            <a:camera prst="orthographicFront"/>
            <a:lightRig rig="threePt" dir="t"/>
          </a:scene3d>
          <a:sp3d prstMaterial="matte"/>
        </p:spPr>
        <p:txBody>
          <a:bodyPr wrap="square" rtlCol="0">
            <a:spAutoFit/>
          </a:bodyPr>
          <a:lstStyle/>
          <a:p>
            <a:pPr algn="ctr">
              <a:lnSpc>
                <a:spcPct val="95000"/>
              </a:lnSpc>
            </a:pPr>
            <a:r>
              <a:rPr lang="en-US" sz="1300" b="1" dirty="0"/>
              <a:t>70% </a:t>
            </a:r>
          </a:p>
          <a:p>
            <a:pPr algn="ctr">
              <a:lnSpc>
                <a:spcPct val="95000"/>
              </a:lnSpc>
            </a:pPr>
            <a:r>
              <a:rPr lang="en-US" sz="1300" dirty="0"/>
              <a:t>Fr. Stef’s Friday homilies</a:t>
            </a:r>
          </a:p>
        </p:txBody>
      </p:sp>
      <p:sp>
        <p:nvSpPr>
          <p:cNvPr id="21" name="TextBox 20">
            <a:extLst>
              <a:ext uri="{FF2B5EF4-FFF2-40B4-BE49-F238E27FC236}">
                <a16:creationId xmlns:a16="http://schemas.microsoft.com/office/drawing/2014/main" id="{B956B8DF-717A-348F-9014-CE117445DBBF}"/>
              </a:ext>
            </a:extLst>
          </p:cNvPr>
          <p:cNvSpPr txBox="1"/>
          <p:nvPr/>
        </p:nvSpPr>
        <p:spPr>
          <a:xfrm>
            <a:off x="1305032" y="3505200"/>
            <a:ext cx="2117532" cy="662489"/>
          </a:xfrm>
          <a:prstGeom prst="rect">
            <a:avLst/>
          </a:prstGeom>
          <a:solidFill>
            <a:schemeClr val="bg1">
              <a:lumMod val="85000"/>
            </a:schemeClr>
          </a:solidFill>
          <a:effectLst>
            <a:innerShdw blurRad="63500" dist="50800" dir="16200000">
              <a:prstClr val="black">
                <a:alpha val="50000"/>
              </a:prstClr>
            </a:innerShdw>
            <a:softEdge rad="12700"/>
          </a:effectLst>
          <a:scene3d>
            <a:camera prst="orthographicFront"/>
            <a:lightRig rig="threePt" dir="t"/>
          </a:scene3d>
          <a:sp3d prstMaterial="matte"/>
        </p:spPr>
        <p:txBody>
          <a:bodyPr wrap="square" rtlCol="0">
            <a:spAutoFit/>
          </a:bodyPr>
          <a:lstStyle/>
          <a:p>
            <a:pPr algn="ctr">
              <a:lnSpc>
                <a:spcPct val="95000"/>
              </a:lnSpc>
            </a:pPr>
            <a:r>
              <a:rPr lang="en-US" sz="1300" b="1" dirty="0"/>
              <a:t>60% </a:t>
            </a:r>
          </a:p>
          <a:p>
            <a:pPr algn="ctr">
              <a:lnSpc>
                <a:spcPct val="95000"/>
              </a:lnSpc>
            </a:pPr>
            <a:r>
              <a:rPr lang="en-US" sz="1300" dirty="0"/>
              <a:t>service opportunities offered </a:t>
            </a:r>
          </a:p>
        </p:txBody>
      </p:sp>
      <p:sp>
        <p:nvSpPr>
          <p:cNvPr id="42" name="TextBox 41">
            <a:extLst>
              <a:ext uri="{FF2B5EF4-FFF2-40B4-BE49-F238E27FC236}">
                <a16:creationId xmlns:a16="http://schemas.microsoft.com/office/drawing/2014/main" id="{C51565EB-F26F-27AC-9039-25B2DBEB7B60}"/>
              </a:ext>
            </a:extLst>
          </p:cNvPr>
          <p:cNvSpPr txBox="1"/>
          <p:nvPr/>
        </p:nvSpPr>
        <p:spPr>
          <a:xfrm>
            <a:off x="0" y="6634093"/>
            <a:ext cx="12188824" cy="223907"/>
          </a:xfrm>
          <a:prstGeom prst="rect">
            <a:avLst/>
          </a:prstGeom>
          <a:noFill/>
        </p:spPr>
        <p:txBody>
          <a:bodyPr wrap="square" rtlCol="0">
            <a:spAutoFit/>
          </a:bodyPr>
          <a:lstStyle/>
          <a:p>
            <a:pPr algn="ctr">
              <a:lnSpc>
                <a:spcPct val="95000"/>
              </a:lnSpc>
            </a:pPr>
            <a:r>
              <a:rPr lang="en-US" sz="900" dirty="0">
                <a:cs typeface="Calibri" panose="020F0502020204030204" pitchFamily="34" charset="0"/>
              </a:rPr>
              <a:t>May 2022 online survey conducted among 40 of 41 possible St. Catherine of Siena students in 5</a:t>
            </a:r>
            <a:r>
              <a:rPr lang="en-US" sz="900" baseline="30000" dirty="0">
                <a:cs typeface="Calibri" panose="020F0502020204030204" pitchFamily="34" charset="0"/>
              </a:rPr>
              <a:t>th</a:t>
            </a:r>
            <a:r>
              <a:rPr lang="en-US" sz="900" dirty="0">
                <a:cs typeface="Calibri" panose="020F0502020204030204" pitchFamily="34" charset="0"/>
              </a:rPr>
              <a:t> Grade (n=19), 6</a:t>
            </a:r>
            <a:r>
              <a:rPr lang="en-US" sz="900" baseline="30000" dirty="0">
                <a:cs typeface="Calibri" panose="020F0502020204030204" pitchFamily="34" charset="0"/>
              </a:rPr>
              <a:t>th</a:t>
            </a:r>
            <a:r>
              <a:rPr lang="en-US" sz="900" dirty="0">
                <a:cs typeface="Calibri" panose="020F0502020204030204" pitchFamily="34" charset="0"/>
              </a:rPr>
              <a:t> Grade (n=7), 7</a:t>
            </a:r>
            <a:r>
              <a:rPr lang="en-US" sz="900" baseline="30000" dirty="0">
                <a:cs typeface="Calibri" panose="020F0502020204030204" pitchFamily="34" charset="0"/>
              </a:rPr>
              <a:t>th</a:t>
            </a:r>
            <a:r>
              <a:rPr lang="en-US" sz="900" dirty="0">
                <a:cs typeface="Calibri" panose="020F0502020204030204" pitchFamily="34" charset="0"/>
              </a:rPr>
              <a:t> Grade (n=8), 8</a:t>
            </a:r>
            <a:r>
              <a:rPr lang="en-US" sz="900" baseline="30000" dirty="0">
                <a:cs typeface="Calibri" panose="020F0502020204030204" pitchFamily="34" charset="0"/>
              </a:rPr>
              <a:t>th</a:t>
            </a:r>
            <a:r>
              <a:rPr lang="en-US" sz="900" dirty="0">
                <a:cs typeface="Calibri" panose="020F0502020204030204" pitchFamily="34" charset="0"/>
              </a:rPr>
              <a:t> Grade (n=4), Unspecified Grade (n=2)</a:t>
            </a:r>
          </a:p>
        </p:txBody>
      </p:sp>
      <p:sp>
        <p:nvSpPr>
          <p:cNvPr id="23" name="TextBox 22">
            <a:extLst>
              <a:ext uri="{FF2B5EF4-FFF2-40B4-BE49-F238E27FC236}">
                <a16:creationId xmlns:a16="http://schemas.microsoft.com/office/drawing/2014/main" id="{6298153A-0503-84FA-6D60-CE99791EC4D9}"/>
              </a:ext>
            </a:extLst>
          </p:cNvPr>
          <p:cNvSpPr txBox="1"/>
          <p:nvPr/>
        </p:nvSpPr>
        <p:spPr>
          <a:xfrm>
            <a:off x="1305032" y="1161279"/>
            <a:ext cx="2117532" cy="969496"/>
          </a:xfrm>
          <a:prstGeom prst="rect">
            <a:avLst/>
          </a:prstGeom>
          <a:noFill/>
        </p:spPr>
        <p:txBody>
          <a:bodyPr wrap="square" rtlCol="0">
            <a:spAutoFit/>
          </a:bodyPr>
          <a:lstStyle/>
          <a:p>
            <a:pPr algn="ctr">
              <a:lnSpc>
                <a:spcPct val="95000"/>
              </a:lnSpc>
            </a:pPr>
            <a:r>
              <a:rPr lang="en-US" sz="2000" b="1" dirty="0">
                <a:cs typeface="Calibri" panose="020F0502020204030204" pitchFamily="34" charset="0"/>
              </a:rPr>
              <a:t>Excellent/Very Good</a:t>
            </a:r>
          </a:p>
          <a:p>
            <a:pPr algn="ctr">
              <a:lnSpc>
                <a:spcPct val="95000"/>
              </a:lnSpc>
            </a:pPr>
            <a:r>
              <a:rPr lang="en-US" sz="2000" b="1" dirty="0">
                <a:cs typeface="Calibri" panose="020F0502020204030204" pitchFamily="34" charset="0"/>
              </a:rPr>
              <a:t>Ratings</a:t>
            </a:r>
          </a:p>
        </p:txBody>
      </p:sp>
      <p:graphicFrame>
        <p:nvGraphicFramePr>
          <p:cNvPr id="2" name="Table 1">
            <a:extLst>
              <a:ext uri="{FF2B5EF4-FFF2-40B4-BE49-F238E27FC236}">
                <a16:creationId xmlns:a16="http://schemas.microsoft.com/office/drawing/2014/main" id="{4FB5AC88-A90F-265B-6304-5093EC896B28}"/>
              </a:ext>
            </a:extLst>
          </p:cNvPr>
          <p:cNvGraphicFramePr>
            <a:graphicFrameLocks noGrp="1"/>
          </p:cNvGraphicFramePr>
          <p:nvPr>
            <p:extLst>
              <p:ext uri="{D42A27DB-BD31-4B8C-83A1-F6EECF244321}">
                <p14:modId xmlns:p14="http://schemas.microsoft.com/office/powerpoint/2010/main" val="2457268376"/>
              </p:ext>
            </p:extLst>
          </p:nvPr>
        </p:nvGraphicFramePr>
        <p:xfrm>
          <a:off x="3933141" y="2162175"/>
          <a:ext cx="3462804" cy="1266825"/>
        </p:xfrm>
        <a:graphic>
          <a:graphicData uri="http://schemas.openxmlformats.org/drawingml/2006/table">
            <a:tbl>
              <a:tblPr>
                <a:tableStyleId>{3B4B98B0-60AC-42C2-AFA5-B58CD77FA1E5}</a:tableStyleId>
              </a:tblPr>
              <a:tblGrid>
                <a:gridCol w="2536387">
                  <a:extLst>
                    <a:ext uri="{9D8B030D-6E8A-4147-A177-3AD203B41FA5}">
                      <a16:colId xmlns:a16="http://schemas.microsoft.com/office/drawing/2014/main" val="2854537017"/>
                    </a:ext>
                  </a:extLst>
                </a:gridCol>
                <a:gridCol w="926417">
                  <a:extLst>
                    <a:ext uri="{9D8B030D-6E8A-4147-A177-3AD203B41FA5}">
                      <a16:colId xmlns:a16="http://schemas.microsoft.com/office/drawing/2014/main" val="1917487639"/>
                    </a:ext>
                  </a:extLst>
                </a:gridCol>
              </a:tblGrid>
              <a:tr h="190500">
                <a:tc>
                  <a:txBody>
                    <a:bodyPr/>
                    <a:lstStyle/>
                    <a:p>
                      <a:pPr algn="l" fontAlgn="b"/>
                      <a:r>
                        <a:rPr lang="en-US" sz="1600" b="0" u="none" strike="noStrike" dirty="0">
                          <a:effectLst/>
                          <a:latin typeface="Calibri" panose="020F0502020204030204" pitchFamily="34" charset="0"/>
                          <a:cs typeface="Calibri" panose="020F0502020204030204" pitchFamily="34" charset="0"/>
                        </a:rPr>
                        <a:t>Weekly</a:t>
                      </a:r>
                      <a:endParaRPr lang="en-US" sz="1600" b="0"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l" fontAlgn="b"/>
                      <a:r>
                        <a:rPr lang="en-US" sz="1600" b="1" u="none" strike="noStrike" dirty="0">
                          <a:solidFill>
                            <a:schemeClr val="tx1"/>
                          </a:solidFill>
                          <a:effectLst/>
                          <a:latin typeface="Calibri" panose="020F0502020204030204" pitchFamily="34" charset="0"/>
                          <a:cs typeface="Calibri" panose="020F0502020204030204" pitchFamily="34" charset="0"/>
                        </a:rPr>
                        <a:t>73%</a:t>
                      </a:r>
                      <a:endParaRPr lang="en-US" sz="1600" b="1"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1796920680"/>
                  </a:ext>
                </a:extLst>
              </a:tr>
              <a:tr h="190500">
                <a:tc>
                  <a:txBody>
                    <a:bodyPr/>
                    <a:lstStyle/>
                    <a:p>
                      <a:pPr algn="l" fontAlgn="b"/>
                      <a:r>
                        <a:rPr lang="en-US" sz="1600" b="0" u="none" strike="noStrike" dirty="0">
                          <a:effectLst/>
                          <a:latin typeface="Calibri" panose="020F0502020204030204" pitchFamily="34" charset="0"/>
                          <a:cs typeface="Calibri" panose="020F0502020204030204" pitchFamily="34" charset="0"/>
                        </a:rPr>
                        <a:t>Bi-monthly</a:t>
                      </a:r>
                      <a:endParaRPr lang="en-US" sz="1600" b="0"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l" fontAlgn="b"/>
                      <a:r>
                        <a:rPr lang="en-US" sz="1600" b="1" u="none" strike="noStrike" dirty="0">
                          <a:solidFill>
                            <a:schemeClr val="tx1"/>
                          </a:solidFill>
                          <a:effectLst/>
                          <a:latin typeface="Calibri" panose="020F0502020204030204" pitchFamily="34" charset="0"/>
                          <a:cs typeface="Calibri" panose="020F0502020204030204" pitchFamily="34" charset="0"/>
                        </a:rPr>
                        <a:t>15%</a:t>
                      </a:r>
                      <a:endParaRPr lang="en-US" sz="1600" b="1"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3396479748"/>
                  </a:ext>
                </a:extLst>
              </a:tr>
              <a:tr h="190500">
                <a:tc>
                  <a:txBody>
                    <a:bodyPr/>
                    <a:lstStyle/>
                    <a:p>
                      <a:pPr algn="l" fontAlgn="b"/>
                      <a:r>
                        <a:rPr lang="en-US" sz="1600" b="0" u="none" strike="noStrike" dirty="0">
                          <a:effectLst/>
                          <a:latin typeface="Calibri" panose="020F0502020204030204" pitchFamily="34" charset="0"/>
                          <a:cs typeface="Calibri" panose="020F0502020204030204" pitchFamily="34" charset="0"/>
                        </a:rPr>
                        <a:t>Monthly</a:t>
                      </a:r>
                      <a:endParaRPr lang="en-US" sz="1600" b="0"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l" fontAlgn="b"/>
                      <a:r>
                        <a:rPr lang="en-US" sz="1600" b="1" u="none" strike="noStrike" dirty="0">
                          <a:solidFill>
                            <a:schemeClr val="tx1"/>
                          </a:solidFill>
                          <a:effectLst/>
                          <a:latin typeface="Calibri" panose="020F0502020204030204" pitchFamily="34" charset="0"/>
                          <a:cs typeface="Calibri" panose="020F0502020204030204" pitchFamily="34" charset="0"/>
                        </a:rPr>
                        <a:t>0%</a:t>
                      </a:r>
                      <a:endParaRPr lang="en-US" sz="1600" b="1"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380954096"/>
                  </a:ext>
                </a:extLst>
              </a:tr>
              <a:tr h="190500">
                <a:tc>
                  <a:txBody>
                    <a:bodyPr/>
                    <a:lstStyle/>
                    <a:p>
                      <a:pPr algn="l" fontAlgn="b"/>
                      <a:r>
                        <a:rPr lang="en-US" sz="1600" b="0" u="none" strike="noStrike" dirty="0">
                          <a:effectLst/>
                          <a:latin typeface="Calibri" panose="020F0502020204030204" pitchFamily="34" charset="0"/>
                          <a:cs typeface="Calibri" panose="020F0502020204030204" pitchFamily="34" charset="0"/>
                        </a:rPr>
                        <a:t>Less than once a month</a:t>
                      </a:r>
                      <a:endParaRPr lang="en-US" sz="1600" b="0"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l" fontAlgn="b"/>
                      <a:r>
                        <a:rPr lang="en-US" sz="1600" b="1" u="none" strike="noStrike" dirty="0">
                          <a:solidFill>
                            <a:schemeClr val="tx1"/>
                          </a:solidFill>
                          <a:effectLst/>
                          <a:latin typeface="Calibri" panose="020F0502020204030204" pitchFamily="34" charset="0"/>
                          <a:cs typeface="Calibri" panose="020F0502020204030204" pitchFamily="34" charset="0"/>
                        </a:rPr>
                        <a:t>8%</a:t>
                      </a:r>
                      <a:endParaRPr lang="en-US" sz="1600" b="1"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4006821697"/>
                  </a:ext>
                </a:extLst>
              </a:tr>
              <a:tr h="190500">
                <a:tc>
                  <a:txBody>
                    <a:bodyPr/>
                    <a:lstStyle/>
                    <a:p>
                      <a:pPr algn="l" fontAlgn="b"/>
                      <a:r>
                        <a:rPr lang="en-US" sz="1600" b="0" u="none" strike="noStrike" dirty="0">
                          <a:effectLst/>
                          <a:latin typeface="Calibri" panose="020F0502020204030204" pitchFamily="34" charset="0"/>
                          <a:cs typeface="Calibri" panose="020F0502020204030204" pitchFamily="34" charset="0"/>
                        </a:rPr>
                        <a:t>Never</a:t>
                      </a:r>
                      <a:endParaRPr lang="en-US" sz="1600" b="0"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l" fontAlgn="b"/>
                      <a:r>
                        <a:rPr lang="en-US" sz="1600" b="1" u="none" strike="noStrike" dirty="0">
                          <a:solidFill>
                            <a:schemeClr val="tx1"/>
                          </a:solidFill>
                          <a:effectLst/>
                          <a:latin typeface="Calibri" panose="020F0502020204030204" pitchFamily="34" charset="0"/>
                          <a:cs typeface="Calibri" panose="020F0502020204030204" pitchFamily="34" charset="0"/>
                        </a:rPr>
                        <a:t>5%</a:t>
                      </a:r>
                      <a:endParaRPr lang="en-US" sz="1600" b="1"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1209432705"/>
                  </a:ext>
                </a:extLst>
              </a:tr>
            </a:tbl>
          </a:graphicData>
        </a:graphic>
      </p:graphicFrame>
      <p:sp>
        <p:nvSpPr>
          <p:cNvPr id="3" name="TextBox 2">
            <a:extLst>
              <a:ext uri="{FF2B5EF4-FFF2-40B4-BE49-F238E27FC236}">
                <a16:creationId xmlns:a16="http://schemas.microsoft.com/office/drawing/2014/main" id="{53330134-9948-A43E-757F-A6516D5B267B}"/>
              </a:ext>
            </a:extLst>
          </p:cNvPr>
          <p:cNvSpPr txBox="1"/>
          <p:nvPr/>
        </p:nvSpPr>
        <p:spPr>
          <a:xfrm>
            <a:off x="3884612" y="1128659"/>
            <a:ext cx="3499316" cy="969496"/>
          </a:xfrm>
          <a:prstGeom prst="rect">
            <a:avLst/>
          </a:prstGeom>
          <a:noFill/>
        </p:spPr>
        <p:txBody>
          <a:bodyPr wrap="square" rtlCol="0">
            <a:spAutoFit/>
          </a:bodyPr>
          <a:lstStyle/>
          <a:p>
            <a:pPr algn="ctr">
              <a:lnSpc>
                <a:spcPct val="95000"/>
              </a:lnSpc>
            </a:pPr>
            <a:r>
              <a:rPr lang="en-US" sz="2000" b="1" dirty="0">
                <a:cs typeface="Calibri" panose="020F0502020204030204" pitchFamily="34" charset="0"/>
              </a:rPr>
              <a:t>Frequency Family Celebrates In-Person Sunday Mass</a:t>
            </a:r>
          </a:p>
        </p:txBody>
      </p:sp>
      <p:graphicFrame>
        <p:nvGraphicFramePr>
          <p:cNvPr id="4" name="Table 3">
            <a:extLst>
              <a:ext uri="{FF2B5EF4-FFF2-40B4-BE49-F238E27FC236}">
                <a16:creationId xmlns:a16="http://schemas.microsoft.com/office/drawing/2014/main" id="{B286263F-70EC-C905-5FE7-9B48AF10E86D}"/>
              </a:ext>
            </a:extLst>
          </p:cNvPr>
          <p:cNvGraphicFramePr>
            <a:graphicFrameLocks noGrp="1"/>
          </p:cNvGraphicFramePr>
          <p:nvPr>
            <p:extLst>
              <p:ext uri="{D42A27DB-BD31-4B8C-83A1-F6EECF244321}">
                <p14:modId xmlns:p14="http://schemas.microsoft.com/office/powerpoint/2010/main" val="3943658073"/>
              </p:ext>
            </p:extLst>
          </p:nvPr>
        </p:nvGraphicFramePr>
        <p:xfrm>
          <a:off x="7819341" y="2169795"/>
          <a:ext cx="3462803" cy="1013460"/>
        </p:xfrm>
        <a:graphic>
          <a:graphicData uri="http://schemas.openxmlformats.org/drawingml/2006/table">
            <a:tbl>
              <a:tblPr>
                <a:tableStyleId>{3B4B98B0-60AC-42C2-AFA5-B58CD77FA1E5}</a:tableStyleId>
              </a:tblPr>
              <a:tblGrid>
                <a:gridCol w="2338731">
                  <a:extLst>
                    <a:ext uri="{9D8B030D-6E8A-4147-A177-3AD203B41FA5}">
                      <a16:colId xmlns:a16="http://schemas.microsoft.com/office/drawing/2014/main" val="3845333981"/>
                    </a:ext>
                  </a:extLst>
                </a:gridCol>
                <a:gridCol w="1124072">
                  <a:extLst>
                    <a:ext uri="{9D8B030D-6E8A-4147-A177-3AD203B41FA5}">
                      <a16:colId xmlns:a16="http://schemas.microsoft.com/office/drawing/2014/main" val="3436071214"/>
                    </a:ext>
                  </a:extLst>
                </a:gridCol>
              </a:tblGrid>
              <a:tr h="190500">
                <a:tc>
                  <a:txBody>
                    <a:bodyPr/>
                    <a:lstStyle/>
                    <a:p>
                      <a:pPr algn="l" fontAlgn="b"/>
                      <a:r>
                        <a:rPr lang="en-US" sz="1600" u="none" strike="noStrike" dirty="0">
                          <a:effectLst/>
                          <a:latin typeface="Calibri" panose="020F0502020204030204" pitchFamily="34" charset="0"/>
                          <a:cs typeface="Calibri" panose="020F0502020204030204" pitchFamily="34" charset="0"/>
                        </a:rPr>
                        <a:t>Yes, always</a:t>
                      </a:r>
                      <a:endParaRPr lang="en-US" sz="1600" b="0"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l" fontAlgn="b"/>
                      <a:r>
                        <a:rPr lang="en-US" sz="1600" b="1" u="none" strike="noStrike" dirty="0">
                          <a:effectLst/>
                          <a:latin typeface="Calibri" panose="020F0502020204030204" pitchFamily="34" charset="0"/>
                          <a:cs typeface="Calibri" panose="020F0502020204030204" pitchFamily="34" charset="0"/>
                        </a:rPr>
                        <a:t>25%</a:t>
                      </a:r>
                      <a:endParaRPr lang="en-US" sz="1600" b="1"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1594278741"/>
                  </a:ext>
                </a:extLst>
              </a:tr>
              <a:tr h="190500">
                <a:tc>
                  <a:txBody>
                    <a:bodyPr/>
                    <a:lstStyle/>
                    <a:p>
                      <a:pPr algn="l" fontAlgn="b"/>
                      <a:r>
                        <a:rPr lang="en-US" sz="1600" u="none" strike="noStrike" dirty="0">
                          <a:effectLst/>
                          <a:latin typeface="Calibri" panose="020F0502020204030204" pitchFamily="34" charset="0"/>
                          <a:cs typeface="Calibri" panose="020F0502020204030204" pitchFamily="34" charset="0"/>
                        </a:rPr>
                        <a:t>Yes, often</a:t>
                      </a:r>
                      <a:endParaRPr lang="en-US" sz="1600" b="0"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l" fontAlgn="b"/>
                      <a:r>
                        <a:rPr lang="en-US" sz="1600" b="1" u="none" strike="noStrike" dirty="0">
                          <a:effectLst/>
                          <a:latin typeface="Calibri" panose="020F0502020204030204" pitchFamily="34" charset="0"/>
                          <a:cs typeface="Calibri" panose="020F0502020204030204" pitchFamily="34" charset="0"/>
                        </a:rPr>
                        <a:t>18%</a:t>
                      </a:r>
                      <a:endParaRPr lang="en-US" sz="1600" b="1"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2615208936"/>
                  </a:ext>
                </a:extLst>
              </a:tr>
              <a:tr h="190500">
                <a:tc>
                  <a:txBody>
                    <a:bodyPr/>
                    <a:lstStyle/>
                    <a:p>
                      <a:pPr algn="l" fontAlgn="b"/>
                      <a:r>
                        <a:rPr lang="en-US" sz="1600" u="none" strike="noStrike" dirty="0">
                          <a:effectLst/>
                          <a:latin typeface="Calibri" panose="020F0502020204030204" pitchFamily="34" charset="0"/>
                          <a:cs typeface="Calibri" panose="020F0502020204030204" pitchFamily="34" charset="0"/>
                        </a:rPr>
                        <a:t>Yes, sometimes</a:t>
                      </a:r>
                      <a:endParaRPr lang="en-US" sz="1600" b="0"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l" fontAlgn="b"/>
                      <a:r>
                        <a:rPr lang="en-US" sz="1600" b="1" u="none" strike="noStrike" dirty="0">
                          <a:effectLst/>
                          <a:latin typeface="Calibri" panose="020F0502020204030204" pitchFamily="34" charset="0"/>
                          <a:cs typeface="Calibri" panose="020F0502020204030204" pitchFamily="34" charset="0"/>
                        </a:rPr>
                        <a:t>48%</a:t>
                      </a:r>
                      <a:endParaRPr lang="en-US" sz="1600" b="1"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2159225540"/>
                  </a:ext>
                </a:extLst>
              </a:tr>
              <a:tr h="190500">
                <a:tc>
                  <a:txBody>
                    <a:bodyPr/>
                    <a:lstStyle/>
                    <a:p>
                      <a:pPr algn="l" fontAlgn="b"/>
                      <a:r>
                        <a:rPr lang="en-US" sz="1600" u="none" strike="noStrike" dirty="0">
                          <a:effectLst/>
                          <a:latin typeface="Calibri" panose="020F0502020204030204" pitchFamily="34" charset="0"/>
                          <a:cs typeface="Calibri" panose="020F0502020204030204" pitchFamily="34" charset="0"/>
                        </a:rPr>
                        <a:t>No</a:t>
                      </a:r>
                      <a:endParaRPr lang="en-US" sz="1600" b="0"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l" fontAlgn="b"/>
                      <a:r>
                        <a:rPr lang="en-US" sz="1600" b="1" u="none" strike="noStrike" dirty="0">
                          <a:effectLst/>
                          <a:latin typeface="Calibri" panose="020F0502020204030204" pitchFamily="34" charset="0"/>
                          <a:cs typeface="Calibri" panose="020F0502020204030204" pitchFamily="34" charset="0"/>
                        </a:rPr>
                        <a:t>10%</a:t>
                      </a:r>
                      <a:endParaRPr lang="en-US" sz="1600" b="1"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1082741277"/>
                  </a:ext>
                </a:extLst>
              </a:tr>
            </a:tbl>
          </a:graphicData>
        </a:graphic>
      </p:graphicFrame>
      <p:sp>
        <p:nvSpPr>
          <p:cNvPr id="25" name="TextBox 24">
            <a:extLst>
              <a:ext uri="{FF2B5EF4-FFF2-40B4-BE49-F238E27FC236}">
                <a16:creationId xmlns:a16="http://schemas.microsoft.com/office/drawing/2014/main" id="{944F72E7-B499-ECC6-5DC1-37C92F5BA86B}"/>
              </a:ext>
            </a:extLst>
          </p:cNvPr>
          <p:cNvSpPr txBox="1"/>
          <p:nvPr/>
        </p:nvSpPr>
        <p:spPr>
          <a:xfrm>
            <a:off x="7770812" y="1128659"/>
            <a:ext cx="3499316" cy="677108"/>
          </a:xfrm>
          <a:prstGeom prst="rect">
            <a:avLst/>
          </a:prstGeom>
          <a:noFill/>
        </p:spPr>
        <p:txBody>
          <a:bodyPr wrap="square" rtlCol="0">
            <a:spAutoFit/>
          </a:bodyPr>
          <a:lstStyle/>
          <a:p>
            <a:pPr algn="ctr">
              <a:lnSpc>
                <a:spcPct val="95000"/>
              </a:lnSpc>
            </a:pPr>
            <a:r>
              <a:rPr lang="en-US" sz="2000" b="1" dirty="0">
                <a:cs typeface="Calibri" panose="020F0502020204030204" pitchFamily="34" charset="0"/>
              </a:rPr>
              <a:t>Frequency Family Attends Holy Week Services</a:t>
            </a:r>
          </a:p>
        </p:txBody>
      </p:sp>
      <p:sp>
        <p:nvSpPr>
          <p:cNvPr id="14" name="TextBox 13">
            <a:extLst>
              <a:ext uri="{FF2B5EF4-FFF2-40B4-BE49-F238E27FC236}">
                <a16:creationId xmlns:a16="http://schemas.microsoft.com/office/drawing/2014/main" id="{CE0F92C7-A849-3D55-0A5A-71D7F245A78D}"/>
              </a:ext>
            </a:extLst>
          </p:cNvPr>
          <p:cNvSpPr txBox="1"/>
          <p:nvPr/>
        </p:nvSpPr>
        <p:spPr>
          <a:xfrm>
            <a:off x="0" y="4048787"/>
            <a:ext cx="11885612" cy="384721"/>
          </a:xfrm>
          <a:prstGeom prst="rect">
            <a:avLst/>
          </a:prstGeom>
          <a:noFill/>
        </p:spPr>
        <p:txBody>
          <a:bodyPr wrap="square" rtlCol="0">
            <a:spAutoFit/>
          </a:bodyPr>
          <a:lstStyle/>
          <a:p>
            <a:pPr algn="ctr">
              <a:lnSpc>
                <a:spcPct val="95000"/>
              </a:lnSpc>
            </a:pPr>
            <a:r>
              <a:rPr lang="en-US" sz="2000" b="1" dirty="0">
                <a:cs typeface="Calibri" panose="020F0502020204030204" pitchFamily="34" charset="0"/>
              </a:rPr>
              <a:t>Main Reasons for Missing Mass</a:t>
            </a:r>
          </a:p>
        </p:txBody>
      </p:sp>
      <p:sp>
        <p:nvSpPr>
          <p:cNvPr id="18" name="Oval 17">
            <a:extLst>
              <a:ext uri="{FF2B5EF4-FFF2-40B4-BE49-F238E27FC236}">
                <a16:creationId xmlns:a16="http://schemas.microsoft.com/office/drawing/2014/main" id="{F25C87FD-AFE3-993B-D544-2DDA9B1ADFAE}"/>
              </a:ext>
            </a:extLst>
          </p:cNvPr>
          <p:cNvSpPr/>
          <p:nvPr/>
        </p:nvSpPr>
        <p:spPr>
          <a:xfrm>
            <a:off x="801838" y="4536041"/>
            <a:ext cx="1676400" cy="1168001"/>
          </a:xfrm>
          <a:prstGeom prst="ellipse">
            <a:avLst/>
          </a:prstGeom>
          <a:gradFill>
            <a:gsLst>
              <a:gs pos="0">
                <a:schemeClr val="bg1">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cs typeface="Calibri" panose="020F0502020204030204" pitchFamily="34" charset="0"/>
              </a:rPr>
              <a:t>#1 </a:t>
            </a:r>
          </a:p>
          <a:p>
            <a:pPr algn="ctr"/>
            <a:r>
              <a:rPr lang="en-US" sz="1200" b="1" dirty="0">
                <a:solidFill>
                  <a:schemeClr val="tx1"/>
                </a:solidFill>
                <a:cs typeface="Calibri" panose="020F0502020204030204" pitchFamily="34" charset="0"/>
              </a:rPr>
              <a:t>Illness</a:t>
            </a:r>
            <a:endParaRPr lang="en-US" sz="1200" dirty="0">
              <a:solidFill>
                <a:schemeClr val="tx1"/>
              </a:solidFill>
              <a:cs typeface="Calibri" panose="020F0502020204030204" pitchFamily="34" charset="0"/>
            </a:endParaRPr>
          </a:p>
        </p:txBody>
      </p:sp>
      <p:sp>
        <p:nvSpPr>
          <p:cNvPr id="22" name="Oval 21">
            <a:extLst>
              <a:ext uri="{FF2B5EF4-FFF2-40B4-BE49-F238E27FC236}">
                <a16:creationId xmlns:a16="http://schemas.microsoft.com/office/drawing/2014/main" id="{9C57EAC8-7CFB-6498-E3CC-26EEAAB706E1}"/>
              </a:ext>
            </a:extLst>
          </p:cNvPr>
          <p:cNvSpPr/>
          <p:nvPr/>
        </p:nvSpPr>
        <p:spPr>
          <a:xfrm>
            <a:off x="3579812" y="4536040"/>
            <a:ext cx="1676400" cy="1168001"/>
          </a:xfrm>
          <a:prstGeom prst="ellipse">
            <a:avLst/>
          </a:prstGeom>
          <a:gradFill>
            <a:gsLst>
              <a:gs pos="0">
                <a:schemeClr val="bg1">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cs typeface="Calibri" panose="020F0502020204030204" pitchFamily="34" charset="0"/>
              </a:rPr>
              <a:t>#2</a:t>
            </a:r>
          </a:p>
          <a:p>
            <a:pPr algn="ctr"/>
            <a:r>
              <a:rPr lang="en-US" sz="1200" b="1" dirty="0">
                <a:solidFill>
                  <a:schemeClr val="tx1"/>
                </a:solidFill>
                <a:cs typeface="Calibri" panose="020F0502020204030204" pitchFamily="34" charset="0"/>
              </a:rPr>
              <a:t>Sports/</a:t>
            </a:r>
          </a:p>
          <a:p>
            <a:pPr algn="ctr"/>
            <a:r>
              <a:rPr lang="en-US" sz="1200" b="1" dirty="0">
                <a:solidFill>
                  <a:schemeClr val="tx1"/>
                </a:solidFill>
                <a:cs typeface="Calibri" panose="020F0502020204030204" pitchFamily="34" charset="0"/>
              </a:rPr>
              <a:t>Extra-Curriculars</a:t>
            </a:r>
            <a:endParaRPr lang="en-US" sz="1200" dirty="0">
              <a:solidFill>
                <a:schemeClr val="tx1"/>
              </a:solidFill>
              <a:cs typeface="Calibri" panose="020F0502020204030204" pitchFamily="34" charset="0"/>
            </a:endParaRPr>
          </a:p>
        </p:txBody>
      </p:sp>
      <p:sp>
        <p:nvSpPr>
          <p:cNvPr id="24" name="Oval 23">
            <a:extLst>
              <a:ext uri="{FF2B5EF4-FFF2-40B4-BE49-F238E27FC236}">
                <a16:creationId xmlns:a16="http://schemas.microsoft.com/office/drawing/2014/main" id="{2B9FB440-9C16-4190-5C4B-78109A4EEFB3}"/>
              </a:ext>
            </a:extLst>
          </p:cNvPr>
          <p:cNvSpPr/>
          <p:nvPr/>
        </p:nvSpPr>
        <p:spPr>
          <a:xfrm>
            <a:off x="6551612" y="4503419"/>
            <a:ext cx="1676400" cy="1168001"/>
          </a:xfrm>
          <a:prstGeom prst="ellipse">
            <a:avLst/>
          </a:prstGeom>
          <a:gradFill>
            <a:gsLst>
              <a:gs pos="0">
                <a:schemeClr val="bg1">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cs typeface="Calibri" panose="020F0502020204030204" pitchFamily="34" charset="0"/>
              </a:rPr>
              <a:t>#3 </a:t>
            </a:r>
          </a:p>
          <a:p>
            <a:pPr algn="ctr"/>
            <a:r>
              <a:rPr lang="en-US" sz="1200" b="1" dirty="0">
                <a:solidFill>
                  <a:schemeClr val="tx1"/>
                </a:solidFill>
                <a:cs typeface="Calibri" panose="020F0502020204030204" pitchFamily="34" charset="0"/>
              </a:rPr>
              <a:t>Too Busy/</a:t>
            </a:r>
          </a:p>
          <a:p>
            <a:pPr algn="ctr"/>
            <a:r>
              <a:rPr lang="en-US" sz="1200" b="1" dirty="0">
                <a:solidFill>
                  <a:schemeClr val="tx1"/>
                </a:solidFill>
                <a:cs typeface="Calibri" panose="020F0502020204030204" pitchFamily="34" charset="0"/>
              </a:rPr>
              <a:t>Somewhere to Go/Other Things Going On/ </a:t>
            </a:r>
            <a:endParaRPr lang="en-US" sz="1200" dirty="0">
              <a:solidFill>
                <a:schemeClr val="tx1"/>
              </a:solidFill>
              <a:cs typeface="Calibri" panose="020F0502020204030204" pitchFamily="34" charset="0"/>
            </a:endParaRPr>
          </a:p>
        </p:txBody>
      </p:sp>
      <p:sp>
        <p:nvSpPr>
          <p:cNvPr id="26" name="Oval 25">
            <a:extLst>
              <a:ext uri="{FF2B5EF4-FFF2-40B4-BE49-F238E27FC236}">
                <a16:creationId xmlns:a16="http://schemas.microsoft.com/office/drawing/2014/main" id="{072986AC-D5A3-8E60-5025-C1A8DBCBEFA4}"/>
              </a:ext>
            </a:extLst>
          </p:cNvPr>
          <p:cNvSpPr/>
          <p:nvPr/>
        </p:nvSpPr>
        <p:spPr>
          <a:xfrm>
            <a:off x="9523412" y="4476908"/>
            <a:ext cx="1676400" cy="1168001"/>
          </a:xfrm>
          <a:prstGeom prst="ellipse">
            <a:avLst/>
          </a:prstGeom>
          <a:gradFill>
            <a:gsLst>
              <a:gs pos="0">
                <a:schemeClr val="bg1">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cs typeface="Calibri" panose="020F0502020204030204" pitchFamily="34" charset="0"/>
              </a:rPr>
              <a:t>#4 </a:t>
            </a:r>
          </a:p>
          <a:p>
            <a:pPr algn="ctr"/>
            <a:r>
              <a:rPr lang="en-US" sz="1200" b="1" dirty="0">
                <a:solidFill>
                  <a:schemeClr val="tx1"/>
                </a:solidFill>
                <a:cs typeface="Calibri" panose="020F0502020204030204" pitchFamily="34" charset="0"/>
              </a:rPr>
              <a:t>Vacation/ Out of Town</a:t>
            </a:r>
            <a:endParaRPr lang="en-US" sz="1200" dirty="0">
              <a:solidFill>
                <a:schemeClr val="tx1"/>
              </a:solidFill>
              <a:cs typeface="Calibri" panose="020F0502020204030204" pitchFamily="34" charset="0"/>
            </a:endParaRPr>
          </a:p>
        </p:txBody>
      </p:sp>
      <p:sp>
        <p:nvSpPr>
          <p:cNvPr id="28" name="TextBox 27">
            <a:extLst>
              <a:ext uri="{FF2B5EF4-FFF2-40B4-BE49-F238E27FC236}">
                <a16:creationId xmlns:a16="http://schemas.microsoft.com/office/drawing/2014/main" id="{3102D8FF-AFBC-C47A-91DF-8C7EE1D70FC6}"/>
              </a:ext>
            </a:extLst>
          </p:cNvPr>
          <p:cNvSpPr txBox="1"/>
          <p:nvPr/>
        </p:nvSpPr>
        <p:spPr>
          <a:xfrm>
            <a:off x="-38312" y="5671420"/>
            <a:ext cx="685800" cy="881780"/>
          </a:xfrm>
          <a:prstGeom prst="rect">
            <a:avLst/>
          </a:prstGeom>
          <a:noFill/>
        </p:spPr>
        <p:txBody>
          <a:bodyPr wrap="square" rtlCol="0">
            <a:spAutoFit/>
          </a:bodyPr>
          <a:lstStyle/>
          <a:p>
            <a:pPr>
              <a:lnSpc>
                <a:spcPct val="95000"/>
              </a:lnSpc>
            </a:pPr>
            <a:r>
              <a:rPr lang="en-US" sz="5400" dirty="0">
                <a:latin typeface="Arial" panose="020B0604020202020204" pitchFamily="34" charset="0"/>
                <a:cs typeface="Arial" panose="020B0604020202020204" pitchFamily="34" charset="0"/>
              </a:rPr>
              <a:t>“</a:t>
            </a:r>
          </a:p>
        </p:txBody>
      </p:sp>
      <p:sp>
        <p:nvSpPr>
          <p:cNvPr id="29" name="TextBox 28">
            <a:extLst>
              <a:ext uri="{FF2B5EF4-FFF2-40B4-BE49-F238E27FC236}">
                <a16:creationId xmlns:a16="http://schemas.microsoft.com/office/drawing/2014/main" id="{DBF3189E-2296-2C66-9444-135D63FCFDB9}"/>
              </a:ext>
            </a:extLst>
          </p:cNvPr>
          <p:cNvSpPr txBox="1"/>
          <p:nvPr/>
        </p:nvSpPr>
        <p:spPr>
          <a:xfrm>
            <a:off x="313886" y="5791200"/>
            <a:ext cx="2596455" cy="769441"/>
          </a:xfrm>
          <a:prstGeom prst="rect">
            <a:avLst/>
          </a:prstGeom>
          <a:noFill/>
        </p:spPr>
        <p:txBody>
          <a:bodyPr wrap="square">
            <a:spAutoFit/>
          </a:bodyPr>
          <a:lstStyle/>
          <a:p>
            <a:r>
              <a:rPr lang="en-US" sz="1100" i="1" dirty="0">
                <a:cs typeface="Calibri" panose="020F0502020204030204" pitchFamily="34" charset="0"/>
              </a:rPr>
              <a:t>“We usually have a lot of out of school activities that take up most of our day which keeps us from going.”</a:t>
            </a:r>
          </a:p>
        </p:txBody>
      </p:sp>
      <p:sp>
        <p:nvSpPr>
          <p:cNvPr id="30" name="TextBox 29">
            <a:extLst>
              <a:ext uri="{FF2B5EF4-FFF2-40B4-BE49-F238E27FC236}">
                <a16:creationId xmlns:a16="http://schemas.microsoft.com/office/drawing/2014/main" id="{05F3FECE-883E-91E1-ED6A-B4C92A454FB4}"/>
              </a:ext>
            </a:extLst>
          </p:cNvPr>
          <p:cNvSpPr txBox="1"/>
          <p:nvPr/>
        </p:nvSpPr>
        <p:spPr>
          <a:xfrm>
            <a:off x="3024410" y="5809901"/>
            <a:ext cx="1317402" cy="600164"/>
          </a:xfrm>
          <a:prstGeom prst="rect">
            <a:avLst/>
          </a:prstGeom>
          <a:noFill/>
        </p:spPr>
        <p:txBody>
          <a:bodyPr wrap="square">
            <a:spAutoFit/>
          </a:bodyPr>
          <a:lstStyle/>
          <a:p>
            <a:r>
              <a:rPr lang="en-US" sz="1100" i="1" dirty="0">
                <a:cs typeface="Calibri" panose="020F0502020204030204" pitchFamily="34" charset="0"/>
              </a:rPr>
              <a:t>“The only thing that I can think of is if I'm sick”</a:t>
            </a:r>
          </a:p>
        </p:txBody>
      </p:sp>
      <p:sp>
        <p:nvSpPr>
          <p:cNvPr id="31" name="TextBox 30">
            <a:extLst>
              <a:ext uri="{FF2B5EF4-FFF2-40B4-BE49-F238E27FC236}">
                <a16:creationId xmlns:a16="http://schemas.microsoft.com/office/drawing/2014/main" id="{C4F2B358-EBEA-E485-C89B-2B600D7C4E0A}"/>
              </a:ext>
            </a:extLst>
          </p:cNvPr>
          <p:cNvSpPr txBox="1"/>
          <p:nvPr/>
        </p:nvSpPr>
        <p:spPr>
          <a:xfrm>
            <a:off x="4570412" y="5801895"/>
            <a:ext cx="1828800" cy="600164"/>
          </a:xfrm>
          <a:prstGeom prst="rect">
            <a:avLst/>
          </a:prstGeom>
          <a:noFill/>
        </p:spPr>
        <p:txBody>
          <a:bodyPr wrap="square">
            <a:spAutoFit/>
          </a:bodyPr>
          <a:lstStyle/>
          <a:p>
            <a:r>
              <a:rPr lang="en-US" sz="1100" i="1" dirty="0">
                <a:cs typeface="Calibri" panose="020F0502020204030204" pitchFamily="34" charset="0"/>
              </a:rPr>
              <a:t>“When I miss Mass, it is from being sick and not being able to go.”</a:t>
            </a:r>
          </a:p>
        </p:txBody>
      </p:sp>
      <p:sp>
        <p:nvSpPr>
          <p:cNvPr id="32" name="TextBox 31">
            <a:extLst>
              <a:ext uri="{FF2B5EF4-FFF2-40B4-BE49-F238E27FC236}">
                <a16:creationId xmlns:a16="http://schemas.microsoft.com/office/drawing/2014/main" id="{1EF048F3-A767-5988-0A09-F06BC458A4A3}"/>
              </a:ext>
            </a:extLst>
          </p:cNvPr>
          <p:cNvSpPr txBox="1"/>
          <p:nvPr/>
        </p:nvSpPr>
        <p:spPr>
          <a:xfrm>
            <a:off x="6758210" y="5801895"/>
            <a:ext cx="2003202" cy="600164"/>
          </a:xfrm>
          <a:prstGeom prst="rect">
            <a:avLst/>
          </a:prstGeom>
          <a:noFill/>
        </p:spPr>
        <p:txBody>
          <a:bodyPr wrap="square">
            <a:spAutoFit/>
          </a:bodyPr>
          <a:lstStyle/>
          <a:p>
            <a:r>
              <a:rPr lang="en-US" sz="1100" i="1" dirty="0">
                <a:cs typeface="Calibri" panose="020F0502020204030204" pitchFamily="34" charset="0"/>
              </a:rPr>
              <a:t>“We have sports, we are busy a lot, and we start getting ready too late.” </a:t>
            </a:r>
          </a:p>
        </p:txBody>
      </p:sp>
      <p:sp>
        <p:nvSpPr>
          <p:cNvPr id="33" name="TextBox 32">
            <a:extLst>
              <a:ext uri="{FF2B5EF4-FFF2-40B4-BE49-F238E27FC236}">
                <a16:creationId xmlns:a16="http://schemas.microsoft.com/office/drawing/2014/main" id="{A443E927-8154-085E-EDCA-8B8DF7DCF540}"/>
              </a:ext>
            </a:extLst>
          </p:cNvPr>
          <p:cNvSpPr txBox="1"/>
          <p:nvPr/>
        </p:nvSpPr>
        <p:spPr>
          <a:xfrm>
            <a:off x="9142412" y="5791200"/>
            <a:ext cx="2195740" cy="600164"/>
          </a:xfrm>
          <a:prstGeom prst="rect">
            <a:avLst/>
          </a:prstGeom>
          <a:noFill/>
        </p:spPr>
        <p:txBody>
          <a:bodyPr wrap="square">
            <a:spAutoFit/>
          </a:bodyPr>
          <a:lstStyle/>
          <a:p>
            <a:r>
              <a:rPr lang="en-US" sz="1100" i="1" dirty="0">
                <a:cs typeface="Calibri" panose="020F0502020204030204" pitchFamily="34" charset="0"/>
              </a:rPr>
              <a:t>“In the past few years, we have been cautious because of Covid.”</a:t>
            </a:r>
          </a:p>
        </p:txBody>
      </p:sp>
      <p:sp>
        <p:nvSpPr>
          <p:cNvPr id="27" name="Slide Number Placeholder 3">
            <a:extLst>
              <a:ext uri="{FF2B5EF4-FFF2-40B4-BE49-F238E27FC236}">
                <a16:creationId xmlns:a16="http://schemas.microsoft.com/office/drawing/2014/main" id="{72FB5B2D-7F55-5410-03CE-FE95D7201CBE}"/>
              </a:ext>
            </a:extLst>
          </p:cNvPr>
          <p:cNvSpPr>
            <a:spLocks noGrp="1"/>
          </p:cNvSpPr>
          <p:nvPr>
            <p:ph type="sldNum" sz="quarter" idx="12"/>
          </p:nvPr>
        </p:nvSpPr>
        <p:spPr>
          <a:xfrm>
            <a:off x="10648310" y="6414111"/>
            <a:ext cx="1107518" cy="320675"/>
          </a:xfrm>
        </p:spPr>
        <p:txBody>
          <a:bodyPr/>
          <a:lstStyle/>
          <a:p>
            <a:fld id="{DA60BA0E-20D0-4E7C-B286-26C960A6788F}" type="slidenum">
              <a:rPr lang="en-US" sz="900" smtClean="0"/>
              <a:t>11</a:t>
            </a:fld>
            <a:endParaRPr lang="en-US" sz="900" dirty="0"/>
          </a:p>
        </p:txBody>
      </p:sp>
    </p:spTree>
    <p:extLst>
      <p:ext uri="{BB962C8B-B14F-4D97-AF65-F5344CB8AC3E}">
        <p14:creationId xmlns:p14="http://schemas.microsoft.com/office/powerpoint/2010/main" val="471625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85E748F-B2CC-B662-26F2-0AAB5C7D0D9E}"/>
              </a:ext>
            </a:extLst>
          </p:cNvPr>
          <p:cNvSpPr txBox="1"/>
          <p:nvPr/>
        </p:nvSpPr>
        <p:spPr>
          <a:xfrm>
            <a:off x="1102113" y="304800"/>
            <a:ext cx="10172549" cy="794064"/>
          </a:xfrm>
          <a:prstGeom prst="rect">
            <a:avLst/>
          </a:prstGeom>
          <a:solidFill>
            <a:schemeClr val="accent3">
              <a:lumMod val="75000"/>
            </a:schemeClr>
          </a:solidFill>
        </p:spPr>
        <p:txBody>
          <a:bodyPr wrap="square" rtlCol="0">
            <a:spAutoFit/>
          </a:bodyPr>
          <a:lstStyle/>
          <a:p>
            <a:pPr algn="ctr">
              <a:lnSpc>
                <a:spcPct val="95000"/>
              </a:lnSpc>
            </a:pPr>
            <a:r>
              <a:rPr lang="en-US" dirty="0">
                <a:solidFill>
                  <a:srgbClr val="FFCC00"/>
                </a:solidFill>
                <a:cs typeface="Calibri" panose="020F0502020204030204" pitchFamily="34" charset="0"/>
              </a:rPr>
              <a:t>Student Feedback: </a:t>
            </a:r>
          </a:p>
          <a:p>
            <a:pPr algn="ctr">
              <a:lnSpc>
                <a:spcPct val="95000"/>
              </a:lnSpc>
            </a:pPr>
            <a:r>
              <a:rPr lang="en-US" dirty="0">
                <a:solidFill>
                  <a:srgbClr val="FFCC00"/>
                </a:solidFill>
                <a:cs typeface="Calibri" panose="020F0502020204030204" pitchFamily="34" charset="0"/>
              </a:rPr>
              <a:t>Faith Based Ratings</a:t>
            </a:r>
          </a:p>
        </p:txBody>
      </p:sp>
      <p:sp>
        <p:nvSpPr>
          <p:cNvPr id="42" name="TextBox 41">
            <a:extLst>
              <a:ext uri="{FF2B5EF4-FFF2-40B4-BE49-F238E27FC236}">
                <a16:creationId xmlns:a16="http://schemas.microsoft.com/office/drawing/2014/main" id="{C51565EB-F26F-27AC-9039-25B2DBEB7B60}"/>
              </a:ext>
            </a:extLst>
          </p:cNvPr>
          <p:cNvSpPr txBox="1"/>
          <p:nvPr/>
        </p:nvSpPr>
        <p:spPr>
          <a:xfrm>
            <a:off x="0" y="6629400"/>
            <a:ext cx="12188824" cy="355482"/>
          </a:xfrm>
          <a:prstGeom prst="rect">
            <a:avLst/>
          </a:prstGeom>
          <a:noFill/>
        </p:spPr>
        <p:txBody>
          <a:bodyPr wrap="square" rtlCol="0">
            <a:spAutoFit/>
          </a:bodyPr>
          <a:lstStyle/>
          <a:p>
            <a:pPr algn="ctr">
              <a:lnSpc>
                <a:spcPct val="95000"/>
              </a:lnSpc>
            </a:pPr>
            <a:r>
              <a:rPr lang="en-US" sz="900" dirty="0">
                <a:cs typeface="Calibri" panose="020F0502020204030204" pitchFamily="34" charset="0"/>
              </a:rPr>
              <a:t>May 2022 online survey conducted among 40 of 41 possible St. Catherine of Siena students in 5</a:t>
            </a:r>
            <a:r>
              <a:rPr lang="en-US" sz="900" baseline="30000" dirty="0">
                <a:cs typeface="Calibri" panose="020F0502020204030204" pitchFamily="34" charset="0"/>
              </a:rPr>
              <a:t>th</a:t>
            </a:r>
            <a:r>
              <a:rPr lang="en-US" sz="900" dirty="0">
                <a:cs typeface="Calibri" panose="020F0502020204030204" pitchFamily="34" charset="0"/>
              </a:rPr>
              <a:t> Grade (n=19), 6</a:t>
            </a:r>
            <a:r>
              <a:rPr lang="en-US" sz="900" baseline="30000" dirty="0">
                <a:cs typeface="Calibri" panose="020F0502020204030204" pitchFamily="34" charset="0"/>
              </a:rPr>
              <a:t>th</a:t>
            </a:r>
            <a:r>
              <a:rPr lang="en-US" sz="900" dirty="0">
                <a:cs typeface="Calibri" panose="020F0502020204030204" pitchFamily="34" charset="0"/>
              </a:rPr>
              <a:t> Grade (n=7), 7</a:t>
            </a:r>
            <a:r>
              <a:rPr lang="en-US" sz="900" baseline="30000" dirty="0">
                <a:cs typeface="Calibri" panose="020F0502020204030204" pitchFamily="34" charset="0"/>
              </a:rPr>
              <a:t>th</a:t>
            </a:r>
            <a:r>
              <a:rPr lang="en-US" sz="900" dirty="0">
                <a:cs typeface="Calibri" panose="020F0502020204030204" pitchFamily="34" charset="0"/>
              </a:rPr>
              <a:t> Grade (n=8), 8</a:t>
            </a:r>
            <a:r>
              <a:rPr lang="en-US" sz="900" baseline="30000" dirty="0">
                <a:cs typeface="Calibri" panose="020F0502020204030204" pitchFamily="34" charset="0"/>
              </a:rPr>
              <a:t>th</a:t>
            </a:r>
            <a:r>
              <a:rPr lang="en-US" sz="900" dirty="0">
                <a:cs typeface="Calibri" panose="020F0502020204030204" pitchFamily="34" charset="0"/>
              </a:rPr>
              <a:t> Grade (n=4), Unspecified Grade (n=2)</a:t>
            </a:r>
          </a:p>
          <a:p>
            <a:pPr algn="ctr">
              <a:lnSpc>
                <a:spcPct val="95000"/>
              </a:lnSpc>
            </a:pPr>
            <a:endParaRPr lang="en-US" sz="900" dirty="0"/>
          </a:p>
        </p:txBody>
      </p:sp>
      <p:graphicFrame>
        <p:nvGraphicFramePr>
          <p:cNvPr id="10" name="Chart 9">
            <a:extLst>
              <a:ext uri="{FF2B5EF4-FFF2-40B4-BE49-F238E27FC236}">
                <a16:creationId xmlns:a16="http://schemas.microsoft.com/office/drawing/2014/main" id="{A06359CA-50C5-DB85-B9A0-2F37E560F41B}"/>
              </a:ext>
            </a:extLst>
          </p:cNvPr>
          <p:cNvGraphicFramePr/>
          <p:nvPr>
            <p:extLst>
              <p:ext uri="{D42A27DB-BD31-4B8C-83A1-F6EECF244321}">
                <p14:modId xmlns:p14="http://schemas.microsoft.com/office/powerpoint/2010/main" val="725981063"/>
              </p:ext>
            </p:extLst>
          </p:nvPr>
        </p:nvGraphicFramePr>
        <p:xfrm>
          <a:off x="2031471" y="1343961"/>
          <a:ext cx="5815541" cy="3394428"/>
        </p:xfrm>
        <a:graphic>
          <a:graphicData uri="http://schemas.openxmlformats.org/drawingml/2006/chart">
            <c:chart xmlns:c="http://schemas.openxmlformats.org/drawingml/2006/chart" xmlns:r="http://schemas.openxmlformats.org/officeDocument/2006/relationships" r:id="rId2"/>
          </a:graphicData>
        </a:graphic>
      </p:graphicFrame>
      <p:cxnSp>
        <p:nvCxnSpPr>
          <p:cNvPr id="3" name="Straight Connector 2">
            <a:extLst>
              <a:ext uri="{FF2B5EF4-FFF2-40B4-BE49-F238E27FC236}">
                <a16:creationId xmlns:a16="http://schemas.microsoft.com/office/drawing/2014/main" id="{8AD017BE-8C6D-D7BB-E520-CE96D0ACC0C0}"/>
              </a:ext>
            </a:extLst>
          </p:cNvPr>
          <p:cNvCxnSpPr>
            <a:cxnSpLocks/>
          </p:cNvCxnSpPr>
          <p:nvPr/>
        </p:nvCxnSpPr>
        <p:spPr>
          <a:xfrm>
            <a:off x="5942012" y="2923592"/>
            <a:ext cx="1399438" cy="0"/>
          </a:xfrm>
          <a:prstGeom prst="line">
            <a:avLst/>
          </a:prstGeom>
          <a:ln w="22225" cap="rnd">
            <a:solidFill>
              <a:srgbClr val="FFC000"/>
            </a:solidFill>
            <a:round/>
            <a:headEnd type="non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A23901B-FBDF-22AA-34A6-378F05473FFC}"/>
              </a:ext>
            </a:extLst>
          </p:cNvPr>
          <p:cNvSpPr txBox="1"/>
          <p:nvPr/>
        </p:nvSpPr>
        <p:spPr>
          <a:xfrm>
            <a:off x="7466012" y="2486734"/>
            <a:ext cx="3699482" cy="1744324"/>
          </a:xfrm>
          <a:prstGeom prst="rect">
            <a:avLst/>
          </a:prstGeom>
          <a:noFill/>
        </p:spPr>
        <p:txBody>
          <a:bodyPr wrap="square" rtlCol="0">
            <a:spAutoFit/>
          </a:bodyPr>
          <a:lstStyle/>
          <a:p>
            <a:pPr algn="ctr">
              <a:lnSpc>
                <a:spcPct val="95000"/>
              </a:lnSpc>
            </a:pPr>
            <a:r>
              <a:rPr lang="en-US" sz="1800" b="1" dirty="0">
                <a:cs typeface="Calibri" panose="020F0502020204030204" pitchFamily="34" charset="0"/>
              </a:rPr>
              <a:t>Top Reasons Mentioned for Program Being Better than Last Year </a:t>
            </a:r>
          </a:p>
          <a:p>
            <a:pPr algn="ctr">
              <a:lnSpc>
                <a:spcPct val="95000"/>
              </a:lnSpc>
            </a:pPr>
            <a:endParaRPr lang="en-US" sz="1100" b="1" dirty="0">
              <a:cs typeface="Calibri" panose="020F0502020204030204" pitchFamily="34" charset="0"/>
            </a:endParaRPr>
          </a:p>
          <a:p>
            <a:pPr marL="171450" indent="-171450" algn="ctr">
              <a:lnSpc>
                <a:spcPct val="95000"/>
              </a:lnSpc>
              <a:buFont typeface="Wingdings" panose="05000000000000000000" pitchFamily="2" charset="2"/>
              <a:buChar char="§"/>
            </a:pPr>
            <a:r>
              <a:rPr lang="en-US" sz="1200" dirty="0">
                <a:cs typeface="Calibri" panose="020F0502020204030204" pitchFamily="34" charset="0"/>
              </a:rPr>
              <a:t>Less hours this year/Less required</a:t>
            </a:r>
          </a:p>
          <a:p>
            <a:pPr marL="171450" indent="-171450" algn="ctr">
              <a:lnSpc>
                <a:spcPct val="95000"/>
              </a:lnSpc>
              <a:buFont typeface="Wingdings" panose="05000000000000000000" pitchFamily="2" charset="2"/>
              <a:buChar char="§"/>
            </a:pPr>
            <a:r>
              <a:rPr lang="en-US" sz="1200" dirty="0">
                <a:cs typeface="Calibri" panose="020F0502020204030204" pitchFamily="34" charset="0"/>
              </a:rPr>
              <a:t>Easier on me/others</a:t>
            </a:r>
          </a:p>
          <a:p>
            <a:pPr marL="171450" indent="-171450" algn="ctr">
              <a:lnSpc>
                <a:spcPct val="95000"/>
              </a:lnSpc>
              <a:buFont typeface="Wingdings" panose="05000000000000000000" pitchFamily="2" charset="2"/>
              <a:buChar char="§"/>
            </a:pPr>
            <a:r>
              <a:rPr lang="en-US" sz="1200" dirty="0">
                <a:cs typeface="Calibri" panose="020F0502020204030204" pitchFamily="34" charset="0"/>
              </a:rPr>
              <a:t>Less stressful/No stress</a:t>
            </a:r>
          </a:p>
          <a:p>
            <a:pPr marL="171450" indent="-171450" algn="ctr">
              <a:lnSpc>
                <a:spcPct val="95000"/>
              </a:lnSpc>
              <a:buFont typeface="Wingdings" panose="05000000000000000000" pitchFamily="2" charset="2"/>
              <a:buChar char="§"/>
            </a:pPr>
            <a:r>
              <a:rPr lang="en-US" sz="1200" dirty="0">
                <a:cs typeface="Calibri" panose="020F0502020204030204" pitchFamily="34" charset="0"/>
              </a:rPr>
              <a:t>The hours are more even/More balanced</a:t>
            </a:r>
          </a:p>
        </p:txBody>
      </p:sp>
      <p:sp>
        <p:nvSpPr>
          <p:cNvPr id="11" name="TextBox 10">
            <a:extLst>
              <a:ext uri="{FF2B5EF4-FFF2-40B4-BE49-F238E27FC236}">
                <a16:creationId xmlns:a16="http://schemas.microsoft.com/office/drawing/2014/main" id="{93F5BBED-7DC8-D047-4DFA-B230F4AE98EB}"/>
              </a:ext>
            </a:extLst>
          </p:cNvPr>
          <p:cNvSpPr txBox="1"/>
          <p:nvPr/>
        </p:nvSpPr>
        <p:spPr>
          <a:xfrm>
            <a:off x="303212" y="5105400"/>
            <a:ext cx="4122220" cy="1393458"/>
          </a:xfrm>
          <a:prstGeom prst="rect">
            <a:avLst/>
          </a:prstGeom>
          <a:noFill/>
        </p:spPr>
        <p:txBody>
          <a:bodyPr wrap="square" rtlCol="0">
            <a:spAutoFit/>
          </a:bodyPr>
          <a:lstStyle/>
          <a:p>
            <a:pPr algn="ctr">
              <a:lnSpc>
                <a:spcPct val="95000"/>
              </a:lnSpc>
            </a:pPr>
            <a:r>
              <a:rPr lang="en-US" sz="1800" b="1" dirty="0">
                <a:cs typeface="Calibri" panose="020F0502020204030204" pitchFamily="34" charset="0"/>
              </a:rPr>
              <a:t>Top Reasons Mentioned for Program Being Worse than Last Year </a:t>
            </a:r>
          </a:p>
          <a:p>
            <a:pPr algn="ctr">
              <a:lnSpc>
                <a:spcPct val="95000"/>
              </a:lnSpc>
            </a:pPr>
            <a:endParaRPr lang="en-US" sz="1100" b="1" dirty="0">
              <a:cs typeface="Calibri" panose="020F0502020204030204" pitchFamily="34" charset="0"/>
            </a:endParaRPr>
          </a:p>
          <a:p>
            <a:pPr marL="171450" indent="-171450" algn="ctr">
              <a:lnSpc>
                <a:spcPct val="95000"/>
              </a:lnSpc>
              <a:buFont typeface="Wingdings" panose="05000000000000000000" pitchFamily="2" charset="2"/>
              <a:buChar char="§"/>
            </a:pPr>
            <a:r>
              <a:rPr lang="en-US" sz="1200" dirty="0">
                <a:cs typeface="Calibri" panose="020F0502020204030204" pitchFamily="34" charset="0"/>
              </a:rPr>
              <a:t>More difficult this year/You have to work more</a:t>
            </a:r>
          </a:p>
          <a:p>
            <a:pPr marL="171450" indent="-171450" algn="ctr">
              <a:lnSpc>
                <a:spcPct val="95000"/>
              </a:lnSpc>
              <a:buFont typeface="Wingdings" panose="05000000000000000000" pitchFamily="2" charset="2"/>
              <a:buChar char="§"/>
            </a:pPr>
            <a:r>
              <a:rPr lang="en-US" sz="1200" dirty="0">
                <a:cs typeface="Calibri" panose="020F0502020204030204" pitchFamily="34" charset="0"/>
              </a:rPr>
              <a:t>Don’t like the reflection pages/ No fun </a:t>
            </a:r>
          </a:p>
        </p:txBody>
      </p:sp>
      <p:cxnSp>
        <p:nvCxnSpPr>
          <p:cNvPr id="13" name="Straight Connector 12">
            <a:extLst>
              <a:ext uri="{FF2B5EF4-FFF2-40B4-BE49-F238E27FC236}">
                <a16:creationId xmlns:a16="http://schemas.microsoft.com/office/drawing/2014/main" id="{EF48AFAB-4BE0-4E56-4A61-DD18BABC8389}"/>
              </a:ext>
            </a:extLst>
          </p:cNvPr>
          <p:cNvCxnSpPr>
            <a:cxnSpLocks/>
          </p:cNvCxnSpPr>
          <p:nvPr/>
        </p:nvCxnSpPr>
        <p:spPr>
          <a:xfrm flipV="1">
            <a:off x="1821024" y="2267582"/>
            <a:ext cx="6188" cy="2905537"/>
          </a:xfrm>
          <a:prstGeom prst="line">
            <a:avLst/>
          </a:prstGeom>
          <a:ln w="22225" cap="rnd">
            <a:solidFill>
              <a:srgbClr val="FFC000"/>
            </a:solidFill>
            <a:round/>
            <a:head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BD660AE0-087B-18DD-B0B5-77280F40049A}"/>
              </a:ext>
            </a:extLst>
          </p:cNvPr>
          <p:cNvSpPr txBox="1"/>
          <p:nvPr/>
        </p:nvSpPr>
        <p:spPr>
          <a:xfrm>
            <a:off x="7466012" y="4580276"/>
            <a:ext cx="3808650" cy="1744324"/>
          </a:xfrm>
          <a:prstGeom prst="rect">
            <a:avLst/>
          </a:prstGeom>
          <a:noFill/>
        </p:spPr>
        <p:txBody>
          <a:bodyPr wrap="square" rtlCol="0">
            <a:spAutoFit/>
          </a:bodyPr>
          <a:lstStyle/>
          <a:p>
            <a:pPr algn="ctr">
              <a:lnSpc>
                <a:spcPct val="95000"/>
              </a:lnSpc>
            </a:pPr>
            <a:r>
              <a:rPr lang="en-US" sz="1800" b="1" dirty="0">
                <a:cs typeface="Calibri" panose="020F0502020204030204" pitchFamily="34" charset="0"/>
              </a:rPr>
              <a:t>Top Reasons Mentioned for Program Being the Same as Last Year </a:t>
            </a:r>
          </a:p>
          <a:p>
            <a:pPr algn="ctr">
              <a:lnSpc>
                <a:spcPct val="95000"/>
              </a:lnSpc>
            </a:pPr>
            <a:endParaRPr lang="en-US" sz="1100" b="1" dirty="0">
              <a:cs typeface="Calibri" panose="020F0502020204030204" pitchFamily="34" charset="0"/>
            </a:endParaRPr>
          </a:p>
          <a:p>
            <a:pPr marL="171450" indent="-171450" algn="ctr">
              <a:lnSpc>
                <a:spcPct val="95000"/>
              </a:lnSpc>
              <a:buFont typeface="Wingdings" panose="05000000000000000000" pitchFamily="2" charset="2"/>
              <a:buChar char="§"/>
            </a:pPr>
            <a:r>
              <a:rPr lang="en-US" sz="1200" dirty="0">
                <a:cs typeface="Calibri" panose="020F0502020204030204" pitchFamily="34" charset="0"/>
              </a:rPr>
              <a:t>This is my first year so there is nothing to compare it to</a:t>
            </a:r>
          </a:p>
          <a:p>
            <a:pPr marL="171450" indent="-171450" algn="ctr">
              <a:lnSpc>
                <a:spcPct val="95000"/>
              </a:lnSpc>
              <a:buFont typeface="Wingdings" panose="05000000000000000000" pitchFamily="2" charset="2"/>
              <a:buChar char="§"/>
            </a:pPr>
            <a:r>
              <a:rPr lang="en-US" sz="1200" dirty="0">
                <a:cs typeface="Calibri" panose="020F0502020204030204" pitchFamily="34" charset="0"/>
              </a:rPr>
              <a:t>Not too difficult/not too easy</a:t>
            </a:r>
          </a:p>
          <a:p>
            <a:pPr marL="171450" indent="-171450" algn="ctr">
              <a:lnSpc>
                <a:spcPct val="95000"/>
              </a:lnSpc>
              <a:buFont typeface="Wingdings" panose="05000000000000000000" pitchFamily="2" charset="2"/>
              <a:buChar char="§"/>
            </a:pPr>
            <a:endParaRPr lang="en-US" sz="1200" dirty="0">
              <a:cs typeface="Calibri" panose="020F0502020204030204" pitchFamily="34" charset="0"/>
            </a:endParaRPr>
          </a:p>
        </p:txBody>
      </p:sp>
      <p:pic>
        <p:nvPicPr>
          <p:cNvPr id="15" name="Picture 14">
            <a:extLst>
              <a:ext uri="{FF2B5EF4-FFF2-40B4-BE49-F238E27FC236}">
                <a16:creationId xmlns:a16="http://schemas.microsoft.com/office/drawing/2014/main" id="{82998C35-8E8E-D013-A966-297C99AEE729}"/>
              </a:ext>
            </a:extLst>
          </p:cNvPr>
          <p:cNvPicPr>
            <a:picLocks noChangeAspect="1"/>
          </p:cNvPicPr>
          <p:nvPr/>
        </p:nvPicPr>
        <p:blipFill rotWithShape="1">
          <a:blip r:embed="rId3"/>
          <a:srcRect t="11600" b="4198"/>
          <a:stretch/>
        </p:blipFill>
        <p:spPr>
          <a:xfrm>
            <a:off x="8685212" y="1294894"/>
            <a:ext cx="1485900" cy="971133"/>
          </a:xfrm>
          <a:prstGeom prst="rect">
            <a:avLst/>
          </a:prstGeom>
        </p:spPr>
      </p:pic>
      <p:cxnSp>
        <p:nvCxnSpPr>
          <p:cNvPr id="16" name="Straight Connector 15">
            <a:extLst>
              <a:ext uri="{FF2B5EF4-FFF2-40B4-BE49-F238E27FC236}">
                <a16:creationId xmlns:a16="http://schemas.microsoft.com/office/drawing/2014/main" id="{9A885260-26E3-20B9-2E4D-0444DD162C7C}"/>
              </a:ext>
            </a:extLst>
          </p:cNvPr>
          <p:cNvCxnSpPr>
            <a:cxnSpLocks/>
          </p:cNvCxnSpPr>
          <p:nvPr/>
        </p:nvCxnSpPr>
        <p:spPr>
          <a:xfrm>
            <a:off x="4948011" y="4953000"/>
            <a:ext cx="2213201" cy="0"/>
          </a:xfrm>
          <a:prstGeom prst="line">
            <a:avLst/>
          </a:prstGeom>
          <a:ln w="22225" cap="rnd">
            <a:solidFill>
              <a:srgbClr val="FFC000"/>
            </a:solidFill>
            <a:roun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FC76CDF-2A28-3C8D-28CE-0A373F12F141}"/>
              </a:ext>
            </a:extLst>
          </p:cNvPr>
          <p:cNvCxnSpPr>
            <a:cxnSpLocks/>
          </p:cNvCxnSpPr>
          <p:nvPr/>
        </p:nvCxnSpPr>
        <p:spPr>
          <a:xfrm>
            <a:off x="4946028" y="4490629"/>
            <a:ext cx="0" cy="462371"/>
          </a:xfrm>
          <a:prstGeom prst="line">
            <a:avLst/>
          </a:prstGeom>
          <a:ln w="22225" cap="rnd">
            <a:solidFill>
              <a:srgbClr val="FFC000"/>
            </a:solidFill>
            <a:round/>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D1FE9C0-98FB-E8C4-3A63-F1E9E2704F79}"/>
              </a:ext>
            </a:extLst>
          </p:cNvPr>
          <p:cNvCxnSpPr>
            <a:cxnSpLocks/>
          </p:cNvCxnSpPr>
          <p:nvPr/>
        </p:nvCxnSpPr>
        <p:spPr>
          <a:xfrm>
            <a:off x="1827212" y="2266027"/>
            <a:ext cx="838200" cy="0"/>
          </a:xfrm>
          <a:prstGeom prst="line">
            <a:avLst/>
          </a:prstGeom>
          <a:ln w="22225" cap="rnd">
            <a:solidFill>
              <a:srgbClr val="FFC000"/>
            </a:solidFill>
            <a:round/>
            <a:headEnd type="none"/>
          </a:ln>
        </p:spPr>
        <p:style>
          <a:lnRef idx="1">
            <a:schemeClr val="accent1"/>
          </a:lnRef>
          <a:fillRef idx="0">
            <a:schemeClr val="accent1"/>
          </a:fillRef>
          <a:effectRef idx="0">
            <a:schemeClr val="accent1"/>
          </a:effectRef>
          <a:fontRef idx="minor">
            <a:schemeClr val="tx1"/>
          </a:fontRef>
        </p:style>
      </p:cxnSp>
      <p:sp>
        <p:nvSpPr>
          <p:cNvPr id="18" name="Slide Number Placeholder 3">
            <a:extLst>
              <a:ext uri="{FF2B5EF4-FFF2-40B4-BE49-F238E27FC236}">
                <a16:creationId xmlns:a16="http://schemas.microsoft.com/office/drawing/2014/main" id="{E11B0CD9-DCD1-2920-8110-A39E8A673E2F}"/>
              </a:ext>
            </a:extLst>
          </p:cNvPr>
          <p:cNvSpPr>
            <a:spLocks noGrp="1"/>
          </p:cNvSpPr>
          <p:nvPr>
            <p:ph type="sldNum" sz="quarter" idx="12"/>
          </p:nvPr>
        </p:nvSpPr>
        <p:spPr>
          <a:xfrm>
            <a:off x="10648310" y="6414111"/>
            <a:ext cx="1107518" cy="320675"/>
          </a:xfrm>
        </p:spPr>
        <p:txBody>
          <a:bodyPr/>
          <a:lstStyle/>
          <a:p>
            <a:fld id="{DA60BA0E-20D0-4E7C-B286-26C960A6788F}" type="slidenum">
              <a:rPr lang="en-US" sz="900" smtClean="0"/>
              <a:t>12</a:t>
            </a:fld>
            <a:endParaRPr lang="en-US" sz="900" dirty="0"/>
          </a:p>
        </p:txBody>
      </p:sp>
    </p:spTree>
    <p:extLst>
      <p:ext uri="{BB962C8B-B14F-4D97-AF65-F5344CB8AC3E}">
        <p14:creationId xmlns:p14="http://schemas.microsoft.com/office/powerpoint/2010/main" val="407278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FEB53-E98F-22D3-64C6-B6D88B015CCD}"/>
              </a:ext>
            </a:extLst>
          </p:cNvPr>
          <p:cNvSpPr>
            <a:spLocks noGrp="1"/>
          </p:cNvSpPr>
          <p:nvPr>
            <p:ph type="title"/>
          </p:nvPr>
        </p:nvSpPr>
        <p:spPr>
          <a:xfrm>
            <a:off x="1293812" y="2819400"/>
            <a:ext cx="10157354" cy="1397000"/>
          </a:xfrm>
        </p:spPr>
        <p:txBody>
          <a:bodyPr/>
          <a:lstStyle/>
          <a:p>
            <a:r>
              <a:rPr lang="en-US" dirty="0"/>
              <a:t>Teacher Feedback</a:t>
            </a:r>
          </a:p>
        </p:txBody>
      </p:sp>
      <p:sp>
        <p:nvSpPr>
          <p:cNvPr id="4" name="Slide Number Placeholder 3">
            <a:extLst>
              <a:ext uri="{FF2B5EF4-FFF2-40B4-BE49-F238E27FC236}">
                <a16:creationId xmlns:a16="http://schemas.microsoft.com/office/drawing/2014/main" id="{D01EDF19-1D8F-2127-7675-DEE5138C3DB8}"/>
              </a:ext>
            </a:extLst>
          </p:cNvPr>
          <p:cNvSpPr>
            <a:spLocks noGrp="1"/>
          </p:cNvSpPr>
          <p:nvPr>
            <p:ph type="sldNum" sz="quarter" idx="12"/>
          </p:nvPr>
        </p:nvSpPr>
        <p:spPr/>
        <p:txBody>
          <a:bodyPr/>
          <a:lstStyle/>
          <a:p>
            <a:fld id="{DA60BA0E-20D0-4E7C-B286-26C960A6788F}" type="slidenum">
              <a:rPr lang="en-US" smtClean="0"/>
              <a:t>13</a:t>
            </a:fld>
            <a:endParaRPr lang="en-US" dirty="0"/>
          </a:p>
        </p:txBody>
      </p:sp>
    </p:spTree>
    <p:extLst>
      <p:ext uri="{BB962C8B-B14F-4D97-AF65-F5344CB8AC3E}">
        <p14:creationId xmlns:p14="http://schemas.microsoft.com/office/powerpoint/2010/main" val="2904393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85E748F-B2CC-B662-26F2-0AAB5C7D0D9E}"/>
              </a:ext>
            </a:extLst>
          </p:cNvPr>
          <p:cNvSpPr txBox="1"/>
          <p:nvPr/>
        </p:nvSpPr>
        <p:spPr>
          <a:xfrm>
            <a:off x="1102113" y="304800"/>
            <a:ext cx="10172549" cy="794064"/>
          </a:xfrm>
          <a:prstGeom prst="rect">
            <a:avLst/>
          </a:prstGeom>
          <a:solidFill>
            <a:schemeClr val="accent3">
              <a:lumMod val="75000"/>
            </a:schemeClr>
          </a:solidFill>
        </p:spPr>
        <p:txBody>
          <a:bodyPr wrap="square" rtlCol="0">
            <a:spAutoFit/>
          </a:bodyPr>
          <a:lstStyle/>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C00"/>
                </a:solidFill>
                <a:effectLst/>
                <a:uLnTx/>
                <a:uFillTx/>
                <a:latin typeface="Century Gothic" panose="020B0502020202020204"/>
                <a:ea typeface="+mn-ea"/>
                <a:cs typeface="Calibri" panose="020F0502020204030204" pitchFamily="34" charset="0"/>
              </a:rPr>
              <a:t>Teacher Feedback: </a:t>
            </a:r>
          </a:p>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C00"/>
                </a:solidFill>
                <a:effectLst/>
                <a:uLnTx/>
                <a:uFillTx/>
                <a:latin typeface="Century Gothic" panose="020B0502020202020204"/>
                <a:ea typeface="+mn-ea"/>
                <a:cs typeface="Calibri" panose="020F0502020204030204" pitchFamily="34" charset="0"/>
              </a:rPr>
              <a:t>Key Selling Points</a:t>
            </a:r>
          </a:p>
        </p:txBody>
      </p:sp>
      <p:sp>
        <p:nvSpPr>
          <p:cNvPr id="19" name="TextBox 18">
            <a:extLst>
              <a:ext uri="{FF2B5EF4-FFF2-40B4-BE49-F238E27FC236}">
                <a16:creationId xmlns:a16="http://schemas.microsoft.com/office/drawing/2014/main" id="{FC6D8EDF-E1FC-0598-BE06-E88A0BD32CCA}"/>
              </a:ext>
            </a:extLst>
          </p:cNvPr>
          <p:cNvSpPr txBox="1"/>
          <p:nvPr/>
        </p:nvSpPr>
        <p:spPr>
          <a:xfrm>
            <a:off x="5014810" y="2438400"/>
            <a:ext cx="1818670" cy="662489"/>
          </a:xfrm>
          <a:prstGeom prst="rect">
            <a:avLst/>
          </a:prstGeom>
          <a:solidFill>
            <a:schemeClr val="bg1">
              <a:lumMod val="85000"/>
            </a:schemeClr>
          </a:solidFill>
          <a:effectLst>
            <a:innerShdw blurRad="63500" dist="50800" dir="16200000">
              <a:prstClr val="black">
                <a:alpha val="50000"/>
              </a:prstClr>
            </a:innerShdw>
            <a:softEdge rad="12700"/>
          </a:effectLst>
          <a:scene3d>
            <a:camera prst="orthographicFront"/>
            <a:lightRig rig="threePt" dir="t"/>
          </a:scene3d>
          <a:sp3d prstMaterial="matte"/>
        </p:spPr>
        <p:txBody>
          <a:bodyPr wrap="square" rtlCol="0">
            <a:spAutoFit/>
          </a:bodyPr>
          <a:lstStyle/>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100% </a:t>
            </a:r>
          </a:p>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satisfied with Principal</a:t>
            </a:r>
          </a:p>
        </p:txBody>
      </p:sp>
      <p:sp>
        <p:nvSpPr>
          <p:cNvPr id="20" name="TextBox 19">
            <a:extLst>
              <a:ext uri="{FF2B5EF4-FFF2-40B4-BE49-F238E27FC236}">
                <a16:creationId xmlns:a16="http://schemas.microsoft.com/office/drawing/2014/main" id="{7C976CE9-5F11-C319-B42F-9A010E448A09}"/>
              </a:ext>
            </a:extLst>
          </p:cNvPr>
          <p:cNvSpPr txBox="1"/>
          <p:nvPr/>
        </p:nvSpPr>
        <p:spPr>
          <a:xfrm>
            <a:off x="5019658" y="3179344"/>
            <a:ext cx="1818670" cy="1232645"/>
          </a:xfrm>
          <a:prstGeom prst="rect">
            <a:avLst/>
          </a:prstGeom>
          <a:solidFill>
            <a:schemeClr val="bg1">
              <a:lumMod val="85000"/>
            </a:schemeClr>
          </a:solidFill>
          <a:effectLst>
            <a:innerShdw blurRad="63500" dist="50800" dir="16200000">
              <a:prstClr val="black">
                <a:alpha val="50000"/>
              </a:prstClr>
            </a:innerShdw>
            <a:softEdge rad="12700"/>
          </a:effectLst>
          <a:scene3d>
            <a:camera prst="orthographicFront"/>
            <a:lightRig rig="threePt" dir="t"/>
          </a:scene3d>
          <a:sp3d prstMaterial="matte"/>
        </p:spPr>
        <p:txBody>
          <a:bodyPr wrap="square" rtlCol="0">
            <a:spAutoFit/>
          </a:bodyPr>
          <a:lstStyle/>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88% </a:t>
            </a:r>
          </a:p>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satisfied with training received this year </a:t>
            </a:r>
          </a:p>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(50% were very satisfied)</a:t>
            </a:r>
          </a:p>
        </p:txBody>
      </p:sp>
      <p:sp>
        <p:nvSpPr>
          <p:cNvPr id="21" name="TextBox 20">
            <a:extLst>
              <a:ext uri="{FF2B5EF4-FFF2-40B4-BE49-F238E27FC236}">
                <a16:creationId xmlns:a16="http://schemas.microsoft.com/office/drawing/2014/main" id="{B956B8DF-717A-348F-9014-CE117445DBBF}"/>
              </a:ext>
            </a:extLst>
          </p:cNvPr>
          <p:cNvSpPr txBox="1"/>
          <p:nvPr/>
        </p:nvSpPr>
        <p:spPr>
          <a:xfrm>
            <a:off x="5014810" y="4443807"/>
            <a:ext cx="1818670" cy="1042593"/>
          </a:xfrm>
          <a:prstGeom prst="rect">
            <a:avLst/>
          </a:prstGeom>
          <a:solidFill>
            <a:schemeClr val="bg1">
              <a:lumMod val="85000"/>
            </a:schemeClr>
          </a:solidFill>
          <a:effectLst>
            <a:innerShdw blurRad="63500" dist="50800" dir="16200000">
              <a:prstClr val="black">
                <a:alpha val="50000"/>
              </a:prstClr>
            </a:innerShdw>
            <a:softEdge rad="12700"/>
          </a:effectLst>
          <a:scene3d>
            <a:camera prst="orthographicFront"/>
            <a:lightRig rig="threePt" dir="t"/>
          </a:scene3d>
          <a:sp3d prstMaterial="matte"/>
        </p:spPr>
        <p:txBody>
          <a:bodyPr wrap="square" rtlCol="0">
            <a:spAutoFit/>
          </a:bodyPr>
          <a:lstStyle/>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88% </a:t>
            </a:r>
          </a:p>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satisfied with current work/life balance </a:t>
            </a:r>
            <a:r>
              <a:rPr kumimoji="0" lang="en-US" sz="13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(only 25% were very satisfied)</a:t>
            </a:r>
          </a:p>
        </p:txBody>
      </p:sp>
      <p:sp>
        <p:nvSpPr>
          <p:cNvPr id="22" name="TextBox 21">
            <a:extLst>
              <a:ext uri="{FF2B5EF4-FFF2-40B4-BE49-F238E27FC236}">
                <a16:creationId xmlns:a16="http://schemas.microsoft.com/office/drawing/2014/main" id="{872322A5-9D83-0535-D96F-1723CD69CE94}"/>
              </a:ext>
            </a:extLst>
          </p:cNvPr>
          <p:cNvSpPr txBox="1"/>
          <p:nvPr/>
        </p:nvSpPr>
        <p:spPr>
          <a:xfrm>
            <a:off x="5037742" y="5510607"/>
            <a:ext cx="1818670" cy="1042593"/>
          </a:xfrm>
          <a:prstGeom prst="rect">
            <a:avLst/>
          </a:prstGeom>
          <a:solidFill>
            <a:schemeClr val="bg1">
              <a:lumMod val="85000"/>
            </a:schemeClr>
          </a:solidFill>
          <a:effectLst>
            <a:innerShdw blurRad="63500" dist="50800" dir="16200000">
              <a:prstClr val="black">
                <a:alpha val="50000"/>
              </a:prstClr>
            </a:innerShdw>
            <a:softEdge rad="12700"/>
          </a:effectLst>
          <a:scene3d>
            <a:camera prst="orthographicFront"/>
            <a:lightRig rig="threePt" dir="t"/>
          </a:scene3d>
          <a:sp3d prstMaterial="matte"/>
        </p:spPr>
        <p:txBody>
          <a:bodyPr wrap="square" rtlCol="0">
            <a:spAutoFit/>
          </a:bodyPr>
          <a:lstStyle/>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100% </a:t>
            </a:r>
          </a:p>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satisfied with available resources</a:t>
            </a:r>
          </a:p>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(only 13% were very satisfied)</a:t>
            </a:r>
          </a:p>
        </p:txBody>
      </p:sp>
      <p:sp>
        <p:nvSpPr>
          <p:cNvPr id="26" name="TextBox 25">
            <a:extLst>
              <a:ext uri="{FF2B5EF4-FFF2-40B4-BE49-F238E27FC236}">
                <a16:creationId xmlns:a16="http://schemas.microsoft.com/office/drawing/2014/main" id="{F55B46A5-1915-E09A-0E42-B3384EF1DA49}"/>
              </a:ext>
            </a:extLst>
          </p:cNvPr>
          <p:cNvSpPr txBox="1"/>
          <p:nvPr/>
        </p:nvSpPr>
        <p:spPr>
          <a:xfrm>
            <a:off x="303212" y="1066800"/>
            <a:ext cx="4734530" cy="677108"/>
          </a:xfrm>
          <a:prstGeom prst="rect">
            <a:avLst/>
          </a:prstGeom>
          <a:noFill/>
        </p:spPr>
        <p:txBody>
          <a:bodyPr wrap="square" rtlCol="0">
            <a:spAutoFit/>
          </a:bodyPr>
          <a:lstStyle/>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TOP 2 </a:t>
            </a:r>
          </a:p>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 Ratings</a:t>
            </a:r>
          </a:p>
        </p:txBody>
      </p:sp>
      <p:sp>
        <p:nvSpPr>
          <p:cNvPr id="29" name="Oval 28">
            <a:extLst>
              <a:ext uri="{FF2B5EF4-FFF2-40B4-BE49-F238E27FC236}">
                <a16:creationId xmlns:a16="http://schemas.microsoft.com/office/drawing/2014/main" id="{46F92596-FECB-5B02-0014-35453BF91B55}"/>
              </a:ext>
            </a:extLst>
          </p:cNvPr>
          <p:cNvSpPr/>
          <p:nvPr/>
        </p:nvSpPr>
        <p:spPr>
          <a:xfrm>
            <a:off x="384532" y="1730301"/>
            <a:ext cx="466344" cy="475488"/>
          </a:xfrm>
          <a:prstGeom prst="ellipse">
            <a:avLst/>
          </a:prstGeom>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#1</a:t>
            </a:r>
          </a:p>
        </p:txBody>
      </p:sp>
      <p:sp>
        <p:nvSpPr>
          <p:cNvPr id="30" name="Oval 29">
            <a:extLst>
              <a:ext uri="{FF2B5EF4-FFF2-40B4-BE49-F238E27FC236}">
                <a16:creationId xmlns:a16="http://schemas.microsoft.com/office/drawing/2014/main" id="{FCB56C03-ABD3-0E42-31DF-6560EC4591BC}"/>
              </a:ext>
            </a:extLst>
          </p:cNvPr>
          <p:cNvSpPr/>
          <p:nvPr/>
        </p:nvSpPr>
        <p:spPr>
          <a:xfrm>
            <a:off x="384532" y="2420112"/>
            <a:ext cx="466344" cy="475488"/>
          </a:xfrm>
          <a:prstGeom prst="ellipse">
            <a:avLst/>
          </a:prstGeom>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#2</a:t>
            </a:r>
          </a:p>
        </p:txBody>
      </p:sp>
      <p:sp>
        <p:nvSpPr>
          <p:cNvPr id="34" name="TextBox 33">
            <a:extLst>
              <a:ext uri="{FF2B5EF4-FFF2-40B4-BE49-F238E27FC236}">
                <a16:creationId xmlns:a16="http://schemas.microsoft.com/office/drawing/2014/main" id="{F81C5B2B-C1C6-8177-3E2B-792E12535ED7}"/>
              </a:ext>
            </a:extLst>
          </p:cNvPr>
          <p:cNvSpPr txBox="1"/>
          <p:nvPr/>
        </p:nvSpPr>
        <p:spPr>
          <a:xfrm>
            <a:off x="994131" y="1829926"/>
            <a:ext cx="3603325" cy="472437"/>
          </a:xfrm>
          <a:prstGeom prst="rect">
            <a:avLst/>
          </a:prstGeom>
          <a:noFill/>
        </p:spPr>
        <p:txBody>
          <a:bodyPr wrap="square" rtlCol="0">
            <a:spAutoFit/>
          </a:bodyPr>
          <a:lstStyle/>
          <a:p>
            <a:pPr marL="0" marR="0" lvl="0" indent="0" algn="l" defTabSz="1218987" rtl="0" eaLnBrk="1" fontAlgn="auto" latinLnBrk="0" hangingPunct="1">
              <a:lnSpc>
                <a:spcPct val="95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Students feel welcome, supported, and safe in the school environment</a:t>
            </a:r>
          </a:p>
        </p:txBody>
      </p:sp>
      <p:sp>
        <p:nvSpPr>
          <p:cNvPr id="35" name="TextBox 34">
            <a:extLst>
              <a:ext uri="{FF2B5EF4-FFF2-40B4-BE49-F238E27FC236}">
                <a16:creationId xmlns:a16="http://schemas.microsoft.com/office/drawing/2014/main" id="{F471DC9B-AC22-DADA-CEA9-92A8513BE48E}"/>
              </a:ext>
            </a:extLst>
          </p:cNvPr>
          <p:cNvSpPr txBox="1"/>
          <p:nvPr/>
        </p:nvSpPr>
        <p:spPr>
          <a:xfrm>
            <a:off x="994131" y="2371122"/>
            <a:ext cx="3603325" cy="662489"/>
          </a:xfrm>
          <a:prstGeom prst="rect">
            <a:avLst/>
          </a:prstGeom>
          <a:noFill/>
        </p:spPr>
        <p:txBody>
          <a:bodyPr wrap="square" rtlCol="0">
            <a:spAutoFit/>
          </a:bodyPr>
          <a:lstStyle/>
          <a:p>
            <a:pPr marL="0" marR="0" lvl="0" indent="0" algn="l" defTabSz="1218987" rtl="0" eaLnBrk="1" fontAlgn="auto" latinLnBrk="0" hangingPunct="1">
              <a:lnSpc>
                <a:spcPct val="95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The faculty and staff are committed to academic excellence and work to prepare students for high school readiness</a:t>
            </a:r>
          </a:p>
        </p:txBody>
      </p:sp>
      <p:sp>
        <p:nvSpPr>
          <p:cNvPr id="42" name="TextBox 41">
            <a:extLst>
              <a:ext uri="{FF2B5EF4-FFF2-40B4-BE49-F238E27FC236}">
                <a16:creationId xmlns:a16="http://schemas.microsoft.com/office/drawing/2014/main" id="{C51565EB-F26F-27AC-9039-25B2DBEB7B60}"/>
              </a:ext>
            </a:extLst>
          </p:cNvPr>
          <p:cNvSpPr txBox="1"/>
          <p:nvPr/>
        </p:nvSpPr>
        <p:spPr>
          <a:xfrm>
            <a:off x="-39689" y="6629400"/>
            <a:ext cx="12228513" cy="223907"/>
          </a:xfrm>
          <a:prstGeom prst="rect">
            <a:avLst/>
          </a:prstGeom>
          <a:noFill/>
        </p:spPr>
        <p:txBody>
          <a:bodyPr wrap="square" rtlCol="0">
            <a:spAutoFit/>
          </a:bodyPr>
          <a:lstStyle/>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May 2022 online survey conducted among 10 St. Catherine of Siena teachers</a:t>
            </a:r>
          </a:p>
        </p:txBody>
      </p:sp>
      <p:sp>
        <p:nvSpPr>
          <p:cNvPr id="47" name="TextBox 46">
            <a:extLst>
              <a:ext uri="{FF2B5EF4-FFF2-40B4-BE49-F238E27FC236}">
                <a16:creationId xmlns:a16="http://schemas.microsoft.com/office/drawing/2014/main" id="{EAAAE939-72AF-04C2-F14A-AD6161F425DA}"/>
              </a:ext>
            </a:extLst>
          </p:cNvPr>
          <p:cNvSpPr txBox="1"/>
          <p:nvPr/>
        </p:nvSpPr>
        <p:spPr>
          <a:xfrm>
            <a:off x="7934456" y="2934011"/>
            <a:ext cx="2579556" cy="1276503"/>
          </a:xfrm>
          <a:prstGeom prst="rect">
            <a:avLst/>
          </a:prstGeom>
          <a:noFill/>
        </p:spPr>
        <p:txBody>
          <a:bodyPr wrap="square" rtlCol="0">
            <a:spAutoFit/>
          </a:bodyPr>
          <a:lstStyle/>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Top Facility Ratings: </a:t>
            </a:r>
          </a:p>
          <a:p>
            <a:pPr marL="0" marR="0" lvl="0" indent="0" algn="ctr" defTabSz="1218987" rtl="0" eaLnBrk="1" fontAlgn="auto" latinLnBrk="0" hangingPunct="1">
              <a:lnSpc>
                <a:spcPct val="95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endParaRPr>
          </a:p>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Classrooms – </a:t>
            </a:r>
            <a:r>
              <a:rPr kumimoji="0" lang="en-US" sz="14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63%</a:t>
            </a:r>
          </a:p>
          <a:p>
            <a:pPr marL="0" marR="0" lvl="0" indent="0" algn="ctr" defTabSz="1218987" rtl="0" eaLnBrk="1" fontAlgn="auto" latinLnBrk="0" hangingPunct="1">
              <a:lnSpc>
                <a:spcPct val="95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endParaRPr>
          </a:p>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Overall Cleanliness – </a:t>
            </a:r>
            <a:r>
              <a:rPr kumimoji="0" lang="en-US" sz="14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63%</a:t>
            </a:r>
          </a:p>
          <a:p>
            <a:pPr marL="0" marR="0" lvl="0" indent="0" algn="ctr" defTabSz="1218987" rtl="0" eaLnBrk="1" fontAlgn="auto" latinLnBrk="0" hangingPunct="1">
              <a:lnSpc>
                <a:spcPct val="95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endParaRPr>
          </a:p>
        </p:txBody>
      </p:sp>
      <p:sp>
        <p:nvSpPr>
          <p:cNvPr id="23" name="TextBox 22">
            <a:extLst>
              <a:ext uri="{FF2B5EF4-FFF2-40B4-BE49-F238E27FC236}">
                <a16:creationId xmlns:a16="http://schemas.microsoft.com/office/drawing/2014/main" id="{85C718FF-CAAF-F0B4-41A2-811AAFECFC7D}"/>
              </a:ext>
            </a:extLst>
          </p:cNvPr>
          <p:cNvSpPr txBox="1"/>
          <p:nvPr/>
        </p:nvSpPr>
        <p:spPr>
          <a:xfrm>
            <a:off x="4494213" y="1143000"/>
            <a:ext cx="2819400" cy="1261884"/>
          </a:xfrm>
          <a:prstGeom prst="rect">
            <a:avLst/>
          </a:prstGeom>
          <a:noFill/>
        </p:spPr>
        <p:txBody>
          <a:bodyPr wrap="square" rtlCol="0">
            <a:spAutoFit/>
          </a:bodyPr>
          <a:lstStyle/>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Satisfaction </a:t>
            </a:r>
          </a:p>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 Ratings</a:t>
            </a:r>
          </a:p>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95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*Note: Teachers gave high top 2 box ratings (very satisfied/satisfied), but top box  (very satisfied) was often much lower than seen for students or parents (noted below)  </a:t>
            </a:r>
          </a:p>
        </p:txBody>
      </p:sp>
      <p:grpSp>
        <p:nvGrpSpPr>
          <p:cNvPr id="24" name="Group 23">
            <a:extLst>
              <a:ext uri="{FF2B5EF4-FFF2-40B4-BE49-F238E27FC236}">
                <a16:creationId xmlns:a16="http://schemas.microsoft.com/office/drawing/2014/main" id="{08083D81-7319-9982-5296-CA75F2048C6A}"/>
              </a:ext>
            </a:extLst>
          </p:cNvPr>
          <p:cNvGrpSpPr/>
          <p:nvPr/>
        </p:nvGrpSpPr>
        <p:grpSpPr>
          <a:xfrm>
            <a:off x="7018942" y="1200583"/>
            <a:ext cx="4485670" cy="4209617"/>
            <a:chOff x="7018942" y="1065674"/>
            <a:chExt cx="4485670" cy="4209617"/>
          </a:xfrm>
        </p:grpSpPr>
        <p:sp>
          <p:nvSpPr>
            <p:cNvPr id="6" name="Rectangle 5">
              <a:extLst>
                <a:ext uri="{FF2B5EF4-FFF2-40B4-BE49-F238E27FC236}">
                  <a16:creationId xmlns:a16="http://schemas.microsoft.com/office/drawing/2014/main" id="{D9F81E63-60D0-CA6A-AD64-FE183E5916F7}"/>
                </a:ext>
              </a:extLst>
            </p:cNvPr>
            <p:cNvSpPr/>
            <p:nvPr/>
          </p:nvSpPr>
          <p:spPr>
            <a:xfrm>
              <a:off x="7507680" y="2517750"/>
              <a:ext cx="3423881" cy="2757541"/>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4" name="Graphic 13" descr="Clock with solid fill">
              <a:extLst>
                <a:ext uri="{FF2B5EF4-FFF2-40B4-BE49-F238E27FC236}">
                  <a16:creationId xmlns:a16="http://schemas.microsoft.com/office/drawing/2014/main" id="{D08C71E3-704C-0E67-6D8A-46930C746ED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37612" y="1447800"/>
              <a:ext cx="914400" cy="914400"/>
            </a:xfrm>
            <a:prstGeom prst="rect">
              <a:avLst/>
            </a:prstGeom>
          </p:spPr>
        </p:pic>
        <p:sp>
          <p:nvSpPr>
            <p:cNvPr id="18" name="Isosceles Triangle 17">
              <a:extLst>
                <a:ext uri="{FF2B5EF4-FFF2-40B4-BE49-F238E27FC236}">
                  <a16:creationId xmlns:a16="http://schemas.microsoft.com/office/drawing/2014/main" id="{EC7B137F-0A66-11A2-52BF-3F1F44AE4BDE}"/>
                </a:ext>
              </a:extLst>
            </p:cNvPr>
            <p:cNvSpPr/>
            <p:nvPr/>
          </p:nvSpPr>
          <p:spPr>
            <a:xfrm>
              <a:off x="7018942" y="1065674"/>
              <a:ext cx="4485670" cy="1448926"/>
            </a:xfrm>
            <a:prstGeom prst="triangle">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grpSp>
      <p:sp>
        <p:nvSpPr>
          <p:cNvPr id="27" name="Slide Number Placeholder 3">
            <a:extLst>
              <a:ext uri="{FF2B5EF4-FFF2-40B4-BE49-F238E27FC236}">
                <a16:creationId xmlns:a16="http://schemas.microsoft.com/office/drawing/2014/main" id="{FF199A84-B226-C766-8D54-7EE32E5158F1}"/>
              </a:ext>
            </a:extLst>
          </p:cNvPr>
          <p:cNvSpPr txBox="1">
            <a:spLocks/>
          </p:cNvSpPr>
          <p:nvPr/>
        </p:nvSpPr>
        <p:spPr>
          <a:xfrm>
            <a:off x="10648310" y="6414111"/>
            <a:ext cx="1107518" cy="320675"/>
          </a:xfrm>
          <a:prstGeom prst="rect">
            <a:avLst/>
          </a:prstGeom>
        </p:spPr>
        <p:txBody>
          <a:bodyPr vert="horz" lIns="121899" tIns="60949" rIns="121899" bIns="60949" rtlCol="0" anchor="b"/>
          <a:lstStyle>
            <a:defPPr>
              <a:defRPr lang="en-US"/>
            </a:defPPr>
            <a:lvl1pPr marL="0" algn="r" defTabSz="1218987" rtl="0" eaLnBrk="1" latinLnBrk="0" hangingPunct="1">
              <a:defRPr sz="1200" kern="1200">
                <a:solidFill>
                  <a:schemeClr val="tx2">
                    <a:lumMod val="50000"/>
                  </a:schemeClr>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r" defTabSz="1218987" rtl="0" eaLnBrk="1" fontAlgn="auto" latinLnBrk="0" hangingPunct="1">
              <a:lnSpc>
                <a:spcPct val="100000"/>
              </a:lnSpc>
              <a:spcBef>
                <a:spcPts val="0"/>
              </a:spcBef>
              <a:spcAft>
                <a:spcPts val="0"/>
              </a:spcAft>
              <a:buClrTx/>
              <a:buSzTx/>
              <a:buFontTx/>
              <a:buNone/>
              <a:tabLst/>
              <a:defRPr/>
            </a:pPr>
            <a:fld id="{DA60BA0E-20D0-4E7C-B286-26C960A6788F}" type="slidenum">
              <a:rPr kumimoji="0" lang="en-US" sz="900" b="0" i="0" u="none" strike="noStrike" kern="1200" cap="none" spc="0" normalizeH="0" baseline="0" noProof="0" smtClean="0">
                <a:ln>
                  <a:noFill/>
                </a:ln>
                <a:solidFill>
                  <a:srgbClr val="455F51">
                    <a:lumMod val="50000"/>
                  </a:srgbClr>
                </a:solidFill>
                <a:effectLst/>
                <a:uLnTx/>
                <a:uFillTx/>
                <a:latin typeface="Century Gothic" panose="020B0502020202020204"/>
                <a:ea typeface="+mn-ea"/>
                <a:cs typeface="+mn-cs"/>
              </a:rPr>
              <a:pPr marL="0" marR="0" lvl="0" indent="0" algn="r" defTabSz="1218987" rtl="0" eaLnBrk="1" fontAlgn="auto" latinLnBrk="0" hangingPunct="1">
                <a:lnSpc>
                  <a:spcPct val="100000"/>
                </a:lnSpc>
                <a:spcBef>
                  <a:spcPts val="0"/>
                </a:spcBef>
                <a:spcAft>
                  <a:spcPts val="0"/>
                </a:spcAft>
                <a:buClrTx/>
                <a:buSzTx/>
                <a:buFontTx/>
                <a:buNone/>
                <a:tabLst/>
                <a:defRPr/>
              </a:pPr>
              <a:t>14</a:t>
            </a:fld>
            <a:endParaRPr kumimoji="0" lang="en-US" sz="900" b="0" i="0" u="none" strike="noStrike" kern="1200" cap="none" spc="0" normalizeH="0" baseline="0" noProof="0" dirty="0">
              <a:ln>
                <a:noFill/>
              </a:ln>
              <a:solidFill>
                <a:srgbClr val="455F51">
                  <a:lumMod val="50000"/>
                </a:srgbClr>
              </a:solidFill>
              <a:effectLst/>
              <a:uLnTx/>
              <a:uFillTx/>
              <a:latin typeface="Century Gothic" panose="020B0502020202020204"/>
              <a:ea typeface="+mn-ea"/>
              <a:cs typeface="+mn-cs"/>
            </a:endParaRPr>
          </a:p>
        </p:txBody>
      </p:sp>
      <p:graphicFrame>
        <p:nvGraphicFramePr>
          <p:cNvPr id="3" name="Table 2">
            <a:extLst>
              <a:ext uri="{FF2B5EF4-FFF2-40B4-BE49-F238E27FC236}">
                <a16:creationId xmlns:a16="http://schemas.microsoft.com/office/drawing/2014/main" id="{9AEDFF8C-C03F-44D7-EBB8-DED3318D00A1}"/>
              </a:ext>
            </a:extLst>
          </p:cNvPr>
          <p:cNvGraphicFramePr>
            <a:graphicFrameLocks noGrp="1"/>
          </p:cNvGraphicFramePr>
          <p:nvPr/>
        </p:nvGraphicFramePr>
        <p:xfrm>
          <a:off x="673732" y="3566655"/>
          <a:ext cx="4277680" cy="2956065"/>
        </p:xfrm>
        <a:graphic>
          <a:graphicData uri="http://schemas.openxmlformats.org/drawingml/2006/table">
            <a:tbl>
              <a:tblPr>
                <a:tableStyleId>{3B4B98B0-60AC-42C2-AFA5-B58CD77FA1E5}</a:tableStyleId>
              </a:tblPr>
              <a:tblGrid>
                <a:gridCol w="4277680">
                  <a:extLst>
                    <a:ext uri="{9D8B030D-6E8A-4147-A177-3AD203B41FA5}">
                      <a16:colId xmlns:a16="http://schemas.microsoft.com/office/drawing/2014/main" val="2694456365"/>
                    </a:ext>
                  </a:extLst>
                </a:gridCol>
              </a:tblGrid>
              <a:tr h="187857">
                <a:tc>
                  <a:txBody>
                    <a:bodyPr/>
                    <a:lstStyle/>
                    <a:p>
                      <a:pPr algn="l" fontAlgn="b"/>
                      <a:r>
                        <a:rPr lang="en-US" sz="1100" u="none" strike="noStrike" dirty="0">
                          <a:effectLst/>
                        </a:rPr>
                        <a:t>The school community is perceived as committed to the mission of the school</a:t>
                      </a:r>
                      <a:endParaRPr lang="en-US" sz="1100" b="0" i="0" u="none" strike="noStrike" dirty="0">
                        <a:solidFill>
                          <a:srgbClr val="333333"/>
                        </a:solidFill>
                        <a:effectLst/>
                        <a:latin typeface="Arial" panose="020B0604020202020204" pitchFamily="34" charset="0"/>
                      </a:endParaRPr>
                    </a:p>
                  </a:txBody>
                  <a:tcPr marL="9393" marR="9393" marT="9393" marB="0" anchor="b"/>
                </a:tc>
                <a:extLst>
                  <a:ext uri="{0D108BD9-81ED-4DB2-BD59-A6C34878D82A}">
                    <a16:rowId xmlns:a16="http://schemas.microsoft.com/office/drawing/2014/main" val="2367912179"/>
                  </a:ext>
                </a:extLst>
              </a:tr>
              <a:tr h="187857">
                <a:tc>
                  <a:txBody>
                    <a:bodyPr/>
                    <a:lstStyle/>
                    <a:p>
                      <a:pPr algn="l" fontAlgn="b"/>
                      <a:r>
                        <a:rPr lang="en-US" sz="1100" u="none" strike="noStrike" dirty="0">
                          <a:effectLst/>
                        </a:rPr>
                        <a:t>The school fosters sensitivity towards people of differing religious beliefs, economic backgrounds, ethnic, and racial origins</a:t>
                      </a:r>
                      <a:endParaRPr lang="en-US" sz="1100" b="0" i="0" u="none" strike="noStrike" dirty="0">
                        <a:solidFill>
                          <a:srgbClr val="333333"/>
                        </a:solidFill>
                        <a:effectLst/>
                        <a:latin typeface="Arial" panose="020B0604020202020204" pitchFamily="34" charset="0"/>
                      </a:endParaRPr>
                    </a:p>
                  </a:txBody>
                  <a:tcPr marL="9393" marR="9393" marT="9393" marB="0" anchor="b"/>
                </a:tc>
                <a:extLst>
                  <a:ext uri="{0D108BD9-81ED-4DB2-BD59-A6C34878D82A}">
                    <a16:rowId xmlns:a16="http://schemas.microsoft.com/office/drawing/2014/main" val="1367762200"/>
                  </a:ext>
                </a:extLst>
              </a:tr>
              <a:tr h="187857">
                <a:tc>
                  <a:txBody>
                    <a:bodyPr/>
                    <a:lstStyle/>
                    <a:p>
                      <a:pPr algn="l" fontAlgn="b"/>
                      <a:r>
                        <a:rPr lang="en-US" sz="1100" u="none" strike="noStrike" dirty="0">
                          <a:effectLst/>
                        </a:rPr>
                        <a:t>The presence of the school positively influences the larger community</a:t>
                      </a:r>
                      <a:endParaRPr lang="en-US" sz="1100" b="0" i="0" u="none" strike="noStrike" dirty="0">
                        <a:solidFill>
                          <a:srgbClr val="333333"/>
                        </a:solidFill>
                        <a:effectLst/>
                        <a:latin typeface="Arial" panose="020B0604020202020204" pitchFamily="34" charset="0"/>
                      </a:endParaRPr>
                    </a:p>
                  </a:txBody>
                  <a:tcPr marL="9393" marR="9393" marT="9393" marB="0" anchor="b"/>
                </a:tc>
                <a:extLst>
                  <a:ext uri="{0D108BD9-81ED-4DB2-BD59-A6C34878D82A}">
                    <a16:rowId xmlns:a16="http://schemas.microsoft.com/office/drawing/2014/main" val="1117479226"/>
                  </a:ext>
                </a:extLst>
              </a:tr>
              <a:tr h="187857">
                <a:tc>
                  <a:txBody>
                    <a:bodyPr/>
                    <a:lstStyle/>
                    <a:p>
                      <a:pPr algn="l" fontAlgn="b"/>
                      <a:r>
                        <a:rPr lang="en-US" sz="1100" u="none" strike="noStrike" dirty="0">
                          <a:effectLst/>
                        </a:rPr>
                        <a:t>Teachers help students develop positive relationships</a:t>
                      </a:r>
                      <a:endParaRPr lang="en-US" sz="1100" b="0" i="0" u="none" strike="noStrike" dirty="0">
                        <a:solidFill>
                          <a:srgbClr val="333333"/>
                        </a:solidFill>
                        <a:effectLst/>
                        <a:latin typeface="Arial" panose="020B0604020202020204" pitchFamily="34" charset="0"/>
                      </a:endParaRPr>
                    </a:p>
                  </a:txBody>
                  <a:tcPr marL="9393" marR="9393" marT="9393" marB="0" anchor="b"/>
                </a:tc>
                <a:extLst>
                  <a:ext uri="{0D108BD9-81ED-4DB2-BD59-A6C34878D82A}">
                    <a16:rowId xmlns:a16="http://schemas.microsoft.com/office/drawing/2014/main" val="2719662444"/>
                  </a:ext>
                </a:extLst>
              </a:tr>
              <a:tr h="187857">
                <a:tc>
                  <a:txBody>
                    <a:bodyPr/>
                    <a:lstStyle/>
                    <a:p>
                      <a:pPr algn="l" fontAlgn="b"/>
                      <a:r>
                        <a:rPr lang="en-US" sz="1100" u="none" strike="noStrike" dirty="0">
                          <a:effectLst/>
                        </a:rPr>
                        <a:t>Teachers encourage students to recognize and use their abilities to their full potential</a:t>
                      </a:r>
                      <a:endParaRPr lang="en-US" sz="1100" b="0" i="0" u="none" strike="noStrike" dirty="0">
                        <a:solidFill>
                          <a:srgbClr val="333333"/>
                        </a:solidFill>
                        <a:effectLst/>
                        <a:latin typeface="Arial" panose="020B0604020202020204" pitchFamily="34" charset="0"/>
                      </a:endParaRPr>
                    </a:p>
                  </a:txBody>
                  <a:tcPr marL="9393" marR="9393" marT="9393" marB="0" anchor="b"/>
                </a:tc>
                <a:extLst>
                  <a:ext uri="{0D108BD9-81ED-4DB2-BD59-A6C34878D82A}">
                    <a16:rowId xmlns:a16="http://schemas.microsoft.com/office/drawing/2014/main" val="1525298814"/>
                  </a:ext>
                </a:extLst>
              </a:tr>
              <a:tr h="187857">
                <a:tc>
                  <a:txBody>
                    <a:bodyPr/>
                    <a:lstStyle/>
                    <a:p>
                      <a:pPr algn="l" fontAlgn="b"/>
                      <a:r>
                        <a:rPr lang="en-US" sz="1100" u="none" strike="noStrike" dirty="0">
                          <a:effectLst/>
                        </a:rPr>
                        <a:t>Teachers encourage students to think critically, creatively, problem solve, communicate, and collaborate</a:t>
                      </a:r>
                      <a:endParaRPr lang="en-US" sz="1100" b="0" i="0" u="none" strike="noStrike" dirty="0">
                        <a:solidFill>
                          <a:srgbClr val="333333"/>
                        </a:solidFill>
                        <a:effectLst/>
                        <a:latin typeface="Arial" panose="020B0604020202020204" pitchFamily="34" charset="0"/>
                      </a:endParaRPr>
                    </a:p>
                  </a:txBody>
                  <a:tcPr marL="9393" marR="9393" marT="9393" marB="0" anchor="b"/>
                </a:tc>
                <a:extLst>
                  <a:ext uri="{0D108BD9-81ED-4DB2-BD59-A6C34878D82A}">
                    <a16:rowId xmlns:a16="http://schemas.microsoft.com/office/drawing/2014/main" val="3172497784"/>
                  </a:ext>
                </a:extLst>
              </a:tr>
              <a:tr h="187857">
                <a:tc>
                  <a:txBody>
                    <a:bodyPr/>
                    <a:lstStyle/>
                    <a:p>
                      <a:pPr algn="l" fontAlgn="b"/>
                      <a:r>
                        <a:rPr lang="en-US" sz="1100" u="none" strike="noStrike" dirty="0">
                          <a:effectLst/>
                        </a:rPr>
                        <a:t>The school performs well academically</a:t>
                      </a:r>
                      <a:endParaRPr lang="en-US" sz="1100" b="0" i="0" u="none" strike="noStrike" dirty="0">
                        <a:solidFill>
                          <a:srgbClr val="333333"/>
                        </a:solidFill>
                        <a:effectLst/>
                        <a:latin typeface="Arial" panose="020B0604020202020204" pitchFamily="34" charset="0"/>
                      </a:endParaRPr>
                    </a:p>
                  </a:txBody>
                  <a:tcPr marL="9393" marR="9393" marT="9393" marB="0" anchor="b"/>
                </a:tc>
                <a:extLst>
                  <a:ext uri="{0D108BD9-81ED-4DB2-BD59-A6C34878D82A}">
                    <a16:rowId xmlns:a16="http://schemas.microsoft.com/office/drawing/2014/main" val="1506335189"/>
                  </a:ext>
                </a:extLst>
              </a:tr>
              <a:tr h="187857">
                <a:tc>
                  <a:txBody>
                    <a:bodyPr/>
                    <a:lstStyle/>
                    <a:p>
                      <a:pPr algn="l" fontAlgn="b"/>
                      <a:r>
                        <a:rPr lang="en-US" sz="1100" u="none" strike="noStrike" dirty="0">
                          <a:effectLst/>
                        </a:rPr>
                        <a:t>The faculty and staff collaborate and maintain regular and open communication with each other</a:t>
                      </a:r>
                      <a:endParaRPr lang="en-US" sz="1100" b="0" i="0" u="none" strike="noStrike" dirty="0">
                        <a:solidFill>
                          <a:srgbClr val="333333"/>
                        </a:solidFill>
                        <a:effectLst/>
                        <a:latin typeface="Arial" panose="020B0604020202020204" pitchFamily="34" charset="0"/>
                      </a:endParaRPr>
                    </a:p>
                  </a:txBody>
                  <a:tcPr marL="9393" marR="9393" marT="9393" marB="0" anchor="b"/>
                </a:tc>
                <a:extLst>
                  <a:ext uri="{0D108BD9-81ED-4DB2-BD59-A6C34878D82A}">
                    <a16:rowId xmlns:a16="http://schemas.microsoft.com/office/drawing/2014/main" val="4233593695"/>
                  </a:ext>
                </a:extLst>
              </a:tr>
              <a:tr h="187857">
                <a:tc>
                  <a:txBody>
                    <a:bodyPr/>
                    <a:lstStyle/>
                    <a:p>
                      <a:pPr algn="l" fontAlgn="b"/>
                      <a:r>
                        <a:rPr lang="en-US" sz="1100" u="none" strike="noStrike" dirty="0">
                          <a:effectLst/>
                        </a:rPr>
                        <a:t>Faculty and staff have a positive attitude about the school and feel a sense of belonging to the school community</a:t>
                      </a:r>
                      <a:endParaRPr lang="en-US" sz="1100" b="0" i="0" u="none" strike="noStrike" dirty="0">
                        <a:solidFill>
                          <a:srgbClr val="333333"/>
                        </a:solidFill>
                        <a:effectLst/>
                        <a:latin typeface="Arial" panose="020B0604020202020204" pitchFamily="34" charset="0"/>
                      </a:endParaRPr>
                    </a:p>
                  </a:txBody>
                  <a:tcPr marL="9393" marR="9393" marT="9393" marB="0" anchor="b"/>
                </a:tc>
                <a:extLst>
                  <a:ext uri="{0D108BD9-81ED-4DB2-BD59-A6C34878D82A}">
                    <a16:rowId xmlns:a16="http://schemas.microsoft.com/office/drawing/2014/main" val="3210670152"/>
                  </a:ext>
                </a:extLst>
              </a:tr>
            </a:tbl>
          </a:graphicData>
        </a:graphic>
      </p:graphicFrame>
      <p:sp>
        <p:nvSpPr>
          <p:cNvPr id="39" name="TextBox 38">
            <a:extLst>
              <a:ext uri="{FF2B5EF4-FFF2-40B4-BE49-F238E27FC236}">
                <a16:creationId xmlns:a16="http://schemas.microsoft.com/office/drawing/2014/main" id="{9C3FEDB5-7EC2-6EFF-FE08-F9DDBD26F90A}"/>
              </a:ext>
            </a:extLst>
          </p:cNvPr>
          <p:cNvSpPr txBox="1"/>
          <p:nvPr/>
        </p:nvSpPr>
        <p:spPr>
          <a:xfrm>
            <a:off x="673732" y="3138202"/>
            <a:ext cx="3820480" cy="443198"/>
          </a:xfrm>
          <a:prstGeom prst="rect">
            <a:avLst/>
          </a:prstGeom>
          <a:noFill/>
        </p:spPr>
        <p:txBody>
          <a:bodyPr wrap="square">
            <a:spAutoFit/>
          </a:bodyPr>
          <a:lstStyle/>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Other High Ratings</a:t>
            </a:r>
            <a:endParaRPr kumimoji="0" lang="en-US" sz="24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61184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85E748F-B2CC-B662-26F2-0AAB5C7D0D9E}"/>
              </a:ext>
            </a:extLst>
          </p:cNvPr>
          <p:cNvSpPr txBox="1"/>
          <p:nvPr/>
        </p:nvSpPr>
        <p:spPr>
          <a:xfrm>
            <a:off x="1102113" y="304800"/>
            <a:ext cx="10172549" cy="794064"/>
          </a:xfrm>
          <a:prstGeom prst="rect">
            <a:avLst/>
          </a:prstGeom>
          <a:solidFill>
            <a:schemeClr val="accent3">
              <a:lumMod val="75000"/>
            </a:schemeClr>
          </a:solidFill>
        </p:spPr>
        <p:txBody>
          <a:bodyPr wrap="square" rtlCol="0">
            <a:spAutoFit/>
          </a:bodyPr>
          <a:lstStyle/>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C00"/>
                </a:solidFill>
                <a:effectLst/>
                <a:uLnTx/>
                <a:uFillTx/>
                <a:latin typeface="Century Gothic" panose="020B0502020202020204"/>
                <a:ea typeface="+mn-ea"/>
                <a:cs typeface="Calibri" panose="020F0502020204030204" pitchFamily="34" charset="0"/>
              </a:rPr>
              <a:t>Teacher Feedback: </a:t>
            </a:r>
          </a:p>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C00"/>
                </a:solidFill>
                <a:effectLst/>
                <a:uLnTx/>
                <a:uFillTx/>
                <a:latin typeface="Century Gothic" panose="020B0502020202020204"/>
                <a:ea typeface="+mn-ea"/>
                <a:cs typeface="Calibri" panose="020F0502020204030204" pitchFamily="34" charset="0"/>
              </a:rPr>
              <a:t>Key Selling Points</a:t>
            </a:r>
          </a:p>
        </p:txBody>
      </p:sp>
      <p:graphicFrame>
        <p:nvGraphicFramePr>
          <p:cNvPr id="25" name="Chart 24">
            <a:extLst>
              <a:ext uri="{FF2B5EF4-FFF2-40B4-BE49-F238E27FC236}">
                <a16:creationId xmlns:a16="http://schemas.microsoft.com/office/drawing/2014/main" id="{9949A041-A2D1-A309-C183-3C761AFAAFA1}"/>
              </a:ext>
            </a:extLst>
          </p:cNvPr>
          <p:cNvGraphicFramePr/>
          <p:nvPr/>
        </p:nvGraphicFramePr>
        <p:xfrm>
          <a:off x="3738923" y="1066800"/>
          <a:ext cx="4329978" cy="3276600"/>
        </p:xfrm>
        <a:graphic>
          <a:graphicData uri="http://schemas.openxmlformats.org/drawingml/2006/chart">
            <c:chart xmlns:c="http://schemas.openxmlformats.org/drawingml/2006/chart" xmlns:r="http://schemas.openxmlformats.org/officeDocument/2006/relationships" r:id="rId2"/>
          </a:graphicData>
        </a:graphic>
      </p:graphicFrame>
      <p:pic>
        <p:nvPicPr>
          <p:cNvPr id="40" name="Graphic 39" descr="Smiling with hearts face outline with solid fill">
            <a:extLst>
              <a:ext uri="{FF2B5EF4-FFF2-40B4-BE49-F238E27FC236}">
                <a16:creationId xmlns:a16="http://schemas.microsoft.com/office/drawing/2014/main" id="{BE13BD54-4807-5B41-342B-BE9692D2FF7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7067" y="4554500"/>
            <a:ext cx="914400" cy="914400"/>
          </a:xfrm>
          <a:prstGeom prst="rect">
            <a:avLst/>
          </a:prstGeom>
        </p:spPr>
      </p:pic>
      <p:sp>
        <p:nvSpPr>
          <p:cNvPr id="41" name="TextBox 40">
            <a:extLst>
              <a:ext uri="{FF2B5EF4-FFF2-40B4-BE49-F238E27FC236}">
                <a16:creationId xmlns:a16="http://schemas.microsoft.com/office/drawing/2014/main" id="{9C46B9AB-4FC0-8718-8C52-45D83F041DEB}"/>
              </a:ext>
            </a:extLst>
          </p:cNvPr>
          <p:cNvSpPr txBox="1"/>
          <p:nvPr/>
        </p:nvSpPr>
        <p:spPr>
          <a:xfrm>
            <a:off x="1221467" y="4490512"/>
            <a:ext cx="10287548" cy="871008"/>
          </a:xfrm>
          <a:prstGeom prst="rect">
            <a:avLst/>
          </a:prstGeom>
          <a:noFill/>
        </p:spPr>
        <p:txBody>
          <a:bodyPr wrap="square" rtlCol="0">
            <a:spAutoFit/>
          </a:bodyPr>
          <a:lstStyle/>
          <a:p>
            <a:pPr marL="0" marR="0" lvl="0" indent="0" algn="l" defTabSz="1218987" rtl="0" eaLnBrk="1" fontAlgn="auto" latinLnBrk="0" hangingPunct="1">
              <a:lnSpc>
                <a:spcPct val="95000"/>
              </a:lnSpc>
              <a:spcBef>
                <a:spcPts val="100"/>
              </a:spcBef>
              <a:spcAft>
                <a:spcPts val="100"/>
              </a:spcAft>
              <a:buClrTx/>
              <a:buSzTx/>
              <a:buFontTx/>
              <a:buNone/>
              <a:tabLst/>
              <a:defRPr/>
            </a:pPr>
            <a:r>
              <a:rPr kumimoji="0" lang="en-US" sz="1200" b="1" i="0" u="none" strike="noStrike" kern="1200" cap="none" spc="0" normalizeH="0" baseline="0" noProof="0" dirty="0">
                <a:ln>
                  <a:noFill/>
                </a:ln>
                <a:solidFill>
                  <a:srgbClr val="63A537">
                    <a:lumMod val="50000"/>
                  </a:srgbClr>
                </a:solidFill>
                <a:effectLst/>
                <a:uLnTx/>
                <a:uFillTx/>
                <a:latin typeface="Century Gothic" panose="020B0502020202020204"/>
                <a:ea typeface="+mn-ea"/>
                <a:cs typeface="Calibri" panose="020F0502020204030204" pitchFamily="34" charset="0"/>
              </a:rPr>
              <a:t>50%</a:t>
            </a:r>
            <a:r>
              <a:rPr kumimoji="0" lang="en-US" sz="1200" b="0" i="0" u="none" strike="noStrike" kern="1200" cap="none" spc="0" normalizeH="0" baseline="0" noProof="0" dirty="0">
                <a:ln>
                  <a:noFill/>
                </a:ln>
                <a:solidFill>
                  <a:srgbClr val="63A537">
                    <a:lumMod val="50000"/>
                  </a:srgbClr>
                </a:solidFill>
                <a:effectLst/>
                <a:uLnTx/>
                <a:uFillTx/>
                <a:latin typeface="Century Gothic" panose="020B0502020202020204"/>
                <a:ea typeface="+mn-ea"/>
                <a:cs typeface="Calibri" panose="020F0502020204030204" pitchFamily="34" charset="0"/>
              </a:rPr>
              <a:t> said they like the school’s positive feel/feeling loved/feeling welcome/everyone gets along/one big family/closeness/friends</a:t>
            </a:r>
          </a:p>
          <a:p>
            <a:pPr marL="0" marR="0" lvl="0" indent="0" algn="l" defTabSz="1218987" rtl="0" eaLnBrk="1" fontAlgn="auto" latinLnBrk="0" hangingPunct="1">
              <a:lnSpc>
                <a:spcPct val="95000"/>
              </a:lnSpc>
              <a:spcBef>
                <a:spcPts val="100"/>
              </a:spcBef>
              <a:spcAft>
                <a:spcPts val="100"/>
              </a:spcAft>
              <a:buClrTx/>
              <a:buSzTx/>
              <a:buFontTx/>
              <a:buNone/>
              <a:tabLst/>
              <a:defRPr/>
            </a:pPr>
            <a:r>
              <a:rPr kumimoji="0" lang="en-US" sz="1200" b="1" i="0" u="none" strike="noStrike" kern="1200" cap="none" spc="0" normalizeH="0" baseline="0" noProof="0" dirty="0">
                <a:ln>
                  <a:noFill/>
                </a:ln>
                <a:solidFill>
                  <a:srgbClr val="63A537">
                    <a:lumMod val="50000"/>
                  </a:srgbClr>
                </a:solidFill>
                <a:effectLst/>
                <a:uLnTx/>
                <a:uFillTx/>
                <a:latin typeface="Century Gothic" panose="020B0502020202020204"/>
                <a:ea typeface="+mn-ea"/>
                <a:cs typeface="Calibri" panose="020F0502020204030204" pitchFamily="34" charset="0"/>
              </a:rPr>
              <a:t>40%</a:t>
            </a:r>
            <a:r>
              <a:rPr kumimoji="0" lang="en-US" sz="1200" b="0" i="0" u="none" strike="noStrike" kern="1200" cap="none" spc="0" normalizeH="0" baseline="0" noProof="0" dirty="0">
                <a:ln>
                  <a:noFill/>
                </a:ln>
                <a:solidFill>
                  <a:srgbClr val="63A537">
                    <a:lumMod val="50000"/>
                  </a:srgbClr>
                </a:solidFill>
                <a:effectLst/>
                <a:uLnTx/>
                <a:uFillTx/>
                <a:latin typeface="Century Gothic" panose="020B0502020202020204"/>
                <a:ea typeface="+mn-ea"/>
                <a:cs typeface="Calibri" panose="020F0502020204030204" pitchFamily="34" charset="0"/>
              </a:rPr>
              <a:t> stated they like the small class/school size</a:t>
            </a:r>
          </a:p>
          <a:p>
            <a:pPr marL="0" marR="0" lvl="0" indent="0" algn="l" defTabSz="1218987" rtl="0" eaLnBrk="1" fontAlgn="auto" latinLnBrk="0" hangingPunct="1">
              <a:lnSpc>
                <a:spcPct val="95000"/>
              </a:lnSpc>
              <a:spcBef>
                <a:spcPts val="100"/>
              </a:spcBef>
              <a:spcAft>
                <a:spcPts val="100"/>
              </a:spcAft>
              <a:buClrTx/>
              <a:buSzTx/>
              <a:buFontTx/>
              <a:buNone/>
              <a:tabLst/>
              <a:defRPr/>
            </a:pPr>
            <a:r>
              <a:rPr kumimoji="0" lang="en-US" sz="1200" b="0" i="0" u="none" strike="noStrike" kern="1200" cap="none" spc="0" normalizeH="0" baseline="0" noProof="0" dirty="0">
                <a:ln>
                  <a:noFill/>
                </a:ln>
                <a:solidFill>
                  <a:srgbClr val="63A537">
                    <a:lumMod val="50000"/>
                  </a:srgbClr>
                </a:solidFill>
                <a:effectLst/>
                <a:uLnTx/>
                <a:uFillTx/>
                <a:latin typeface="Century Gothic" panose="020B0502020202020204"/>
                <a:ea typeface="+mn-ea"/>
                <a:cs typeface="Calibri" panose="020F0502020204030204" pitchFamily="34" charset="0"/>
              </a:rPr>
              <a:t>20% mentioned liking Mr. Jacks’ approach where he trusts teachers and staff to manage certain aspects vs. micromanaging</a:t>
            </a:r>
          </a:p>
          <a:p>
            <a:pPr marL="0" marR="0" lvl="0" indent="0" algn="l" defTabSz="1218987" rtl="0" eaLnBrk="1" fontAlgn="auto" latinLnBrk="0" hangingPunct="1">
              <a:lnSpc>
                <a:spcPct val="95000"/>
              </a:lnSpc>
              <a:spcBef>
                <a:spcPts val="100"/>
              </a:spcBef>
              <a:spcAft>
                <a:spcPts val="100"/>
              </a:spcAft>
              <a:buClrTx/>
              <a:buSzTx/>
              <a:buFontTx/>
              <a:buNone/>
              <a:tabLst/>
              <a:defRPr/>
            </a:pPr>
            <a:endParaRPr kumimoji="0" lang="en-US" sz="1200" b="0" i="0" u="none" strike="sngStrike" kern="1200" cap="none" spc="0" normalizeH="0" baseline="0" noProof="0" dirty="0">
              <a:ln>
                <a:noFill/>
              </a:ln>
              <a:solidFill>
                <a:srgbClr val="FF0000"/>
              </a:solidFill>
              <a:effectLst/>
              <a:uLnTx/>
              <a:uFillTx/>
              <a:latin typeface="Century Gothic" panose="020B0502020202020204"/>
              <a:ea typeface="+mn-ea"/>
              <a:cs typeface="Calibri" panose="020F0502020204030204" pitchFamily="34" charset="0"/>
            </a:endParaRPr>
          </a:p>
        </p:txBody>
      </p:sp>
      <p:sp>
        <p:nvSpPr>
          <p:cNvPr id="42" name="TextBox 41">
            <a:extLst>
              <a:ext uri="{FF2B5EF4-FFF2-40B4-BE49-F238E27FC236}">
                <a16:creationId xmlns:a16="http://schemas.microsoft.com/office/drawing/2014/main" id="{C51565EB-F26F-27AC-9039-25B2DBEB7B60}"/>
              </a:ext>
            </a:extLst>
          </p:cNvPr>
          <p:cNvSpPr txBox="1"/>
          <p:nvPr/>
        </p:nvSpPr>
        <p:spPr>
          <a:xfrm>
            <a:off x="-39689" y="6634093"/>
            <a:ext cx="12228513" cy="223907"/>
          </a:xfrm>
          <a:prstGeom prst="rect">
            <a:avLst/>
          </a:prstGeom>
          <a:noFill/>
        </p:spPr>
        <p:txBody>
          <a:bodyPr wrap="square" rtlCol="0">
            <a:spAutoFit/>
          </a:bodyPr>
          <a:lstStyle/>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May 2022 online survey conducted among 10 St. Catherine of Siena teachers</a:t>
            </a:r>
          </a:p>
        </p:txBody>
      </p:sp>
      <p:sp>
        <p:nvSpPr>
          <p:cNvPr id="49" name="TextBox 48">
            <a:extLst>
              <a:ext uri="{FF2B5EF4-FFF2-40B4-BE49-F238E27FC236}">
                <a16:creationId xmlns:a16="http://schemas.microsoft.com/office/drawing/2014/main" id="{A0732AB0-7643-E178-5498-5E469AAB4358}"/>
              </a:ext>
            </a:extLst>
          </p:cNvPr>
          <p:cNvSpPr txBox="1"/>
          <p:nvPr/>
        </p:nvSpPr>
        <p:spPr>
          <a:xfrm>
            <a:off x="432997" y="5453780"/>
            <a:ext cx="4366015" cy="769441"/>
          </a:xfrm>
          <a:prstGeom prst="rect">
            <a:avLst/>
          </a:prstGeom>
          <a:noFill/>
        </p:spPr>
        <p:txBody>
          <a:bodyPr wrap="square">
            <a:spAutoFit/>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63A537">
                    <a:lumMod val="50000"/>
                  </a:srgbClr>
                </a:solidFill>
                <a:effectLst/>
                <a:uLnTx/>
                <a:uFillTx/>
                <a:latin typeface="Century Gothic" panose="020B0502020202020204"/>
                <a:ea typeface="+mn-ea"/>
                <a:cs typeface="Calibri" panose="020F0502020204030204" pitchFamily="34" charset="0"/>
              </a:rPr>
              <a:t>“It is a faith filled community where you know everyone and you are treated as family.  The principal is doing a great job and really cares for his faculty and the students.  The teachers are kind and always willing to lend a helping hand.”</a:t>
            </a:r>
          </a:p>
        </p:txBody>
      </p:sp>
      <p:sp>
        <p:nvSpPr>
          <p:cNvPr id="51" name="TextBox 50">
            <a:extLst>
              <a:ext uri="{FF2B5EF4-FFF2-40B4-BE49-F238E27FC236}">
                <a16:creationId xmlns:a16="http://schemas.microsoft.com/office/drawing/2014/main" id="{86B06F63-0F31-3007-D9B8-D6C9A07B8AFD}"/>
              </a:ext>
            </a:extLst>
          </p:cNvPr>
          <p:cNvSpPr txBox="1"/>
          <p:nvPr/>
        </p:nvSpPr>
        <p:spPr>
          <a:xfrm>
            <a:off x="4724367" y="5453780"/>
            <a:ext cx="1751045" cy="430887"/>
          </a:xfrm>
          <a:prstGeom prst="rect">
            <a:avLst/>
          </a:prstGeom>
          <a:noFill/>
        </p:spPr>
        <p:txBody>
          <a:bodyPr wrap="square">
            <a:spAutoFit/>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63A537">
                    <a:lumMod val="50000"/>
                  </a:srgbClr>
                </a:solidFill>
                <a:effectLst/>
                <a:uLnTx/>
                <a:uFillTx/>
                <a:latin typeface="Century Gothic" panose="020B0502020202020204"/>
                <a:ea typeface="+mn-ea"/>
                <a:cs typeface="Calibri" panose="020F0502020204030204" pitchFamily="34" charset="0"/>
              </a:rPr>
              <a:t>“I love the small community”</a:t>
            </a:r>
          </a:p>
        </p:txBody>
      </p:sp>
      <p:sp>
        <p:nvSpPr>
          <p:cNvPr id="53" name="TextBox 52">
            <a:extLst>
              <a:ext uri="{FF2B5EF4-FFF2-40B4-BE49-F238E27FC236}">
                <a16:creationId xmlns:a16="http://schemas.microsoft.com/office/drawing/2014/main" id="{160819F2-D741-BA3A-5D97-CB51765C0714}"/>
              </a:ext>
            </a:extLst>
          </p:cNvPr>
          <p:cNvSpPr txBox="1"/>
          <p:nvPr/>
        </p:nvSpPr>
        <p:spPr>
          <a:xfrm>
            <a:off x="5942013" y="5464499"/>
            <a:ext cx="5943600" cy="1107996"/>
          </a:xfrm>
          <a:prstGeom prst="rect">
            <a:avLst/>
          </a:prstGeom>
          <a:noFill/>
        </p:spPr>
        <p:txBody>
          <a:bodyPr wrap="square">
            <a:spAutoFit/>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63A537">
                    <a:lumMod val="50000"/>
                  </a:srgbClr>
                </a:solidFill>
                <a:effectLst/>
                <a:uLnTx/>
                <a:uFillTx/>
                <a:latin typeface="Century Gothic" panose="020B0502020202020204"/>
                <a:ea typeface="+mn-ea"/>
                <a:cs typeface="Calibri" panose="020F0502020204030204" pitchFamily="34" charset="0"/>
              </a:rPr>
              <a:t>“I like the community feel for parents, teachers and students.  I like the Jr. High take on leadership roles with the younger children which aids in maturity and learning to care for others, empathy.  I like that the principal is trusting of faculty and staff to manage different aspects of the school rather than micromanaging. I like the size of the school so that all students know each other from k-8 and students have the opportunity to have more one-to-one instruction.” </a:t>
            </a:r>
          </a:p>
        </p:txBody>
      </p:sp>
      <p:sp>
        <p:nvSpPr>
          <p:cNvPr id="2" name="TextBox 1">
            <a:extLst>
              <a:ext uri="{FF2B5EF4-FFF2-40B4-BE49-F238E27FC236}">
                <a16:creationId xmlns:a16="http://schemas.microsoft.com/office/drawing/2014/main" id="{09198048-90B2-AAE0-A02C-326E660FAB5C}"/>
              </a:ext>
            </a:extLst>
          </p:cNvPr>
          <p:cNvSpPr txBox="1"/>
          <p:nvPr/>
        </p:nvSpPr>
        <p:spPr>
          <a:xfrm>
            <a:off x="22905" y="5410200"/>
            <a:ext cx="685800" cy="881780"/>
          </a:xfrm>
          <a:prstGeom prst="rect">
            <a:avLst/>
          </a:prstGeom>
          <a:noFill/>
        </p:spPr>
        <p:txBody>
          <a:bodyPr wrap="square" rtlCol="0">
            <a:spAutoFit/>
          </a:bodyPr>
          <a:lstStyle/>
          <a:p>
            <a:pPr marL="0" marR="0" lvl="0" indent="0" algn="l" defTabSz="1218987" rtl="0" eaLnBrk="1" fontAlgn="auto" latinLnBrk="0" hangingPunct="1">
              <a:lnSpc>
                <a:spcPct val="95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
        <p:nvSpPr>
          <p:cNvPr id="3" name="TextBox 2">
            <a:extLst>
              <a:ext uri="{FF2B5EF4-FFF2-40B4-BE49-F238E27FC236}">
                <a16:creationId xmlns:a16="http://schemas.microsoft.com/office/drawing/2014/main" id="{682A3A89-7581-74EC-4BB0-7310F3CC44BC}"/>
              </a:ext>
            </a:extLst>
          </p:cNvPr>
          <p:cNvSpPr txBox="1"/>
          <p:nvPr/>
        </p:nvSpPr>
        <p:spPr>
          <a:xfrm>
            <a:off x="1125018" y="4135030"/>
            <a:ext cx="8530545" cy="355482"/>
          </a:xfrm>
          <a:prstGeom prst="rect">
            <a:avLst/>
          </a:prstGeom>
          <a:noFill/>
        </p:spPr>
        <p:txBody>
          <a:bodyPr wrap="square" rtlCol="0">
            <a:spAutoFit/>
          </a:bodyPr>
          <a:lstStyle/>
          <a:p>
            <a:pPr marL="0" marR="0" lvl="0" indent="0" algn="l" defTabSz="1218987" rtl="0" eaLnBrk="1" fontAlgn="auto" latinLnBrk="0" hangingPunct="1">
              <a:lnSpc>
                <a:spcPct val="9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rPr>
              <a:t>When asked what they like about St. Catherine… </a:t>
            </a:r>
          </a:p>
        </p:txBody>
      </p:sp>
      <p:sp>
        <p:nvSpPr>
          <p:cNvPr id="4" name="Slide Number Placeholder 3">
            <a:extLst>
              <a:ext uri="{FF2B5EF4-FFF2-40B4-BE49-F238E27FC236}">
                <a16:creationId xmlns:a16="http://schemas.microsoft.com/office/drawing/2014/main" id="{7DBE332A-744E-D602-115E-0E030493FD44}"/>
              </a:ext>
            </a:extLst>
          </p:cNvPr>
          <p:cNvSpPr>
            <a:spLocks noGrp="1"/>
          </p:cNvSpPr>
          <p:nvPr>
            <p:ph type="sldNum" sz="quarter" idx="12"/>
          </p:nvPr>
        </p:nvSpPr>
        <p:spPr>
          <a:xfrm>
            <a:off x="10648310" y="6414111"/>
            <a:ext cx="1107518" cy="320675"/>
          </a:xfrm>
        </p:spPr>
        <p:txBody>
          <a:bodyPr/>
          <a:lstStyle/>
          <a:p>
            <a:pPr marL="0" marR="0" lvl="0" indent="0" algn="r" defTabSz="1218987" rtl="0" eaLnBrk="1" fontAlgn="auto" latinLnBrk="0" hangingPunct="1">
              <a:lnSpc>
                <a:spcPct val="100000"/>
              </a:lnSpc>
              <a:spcBef>
                <a:spcPts val="0"/>
              </a:spcBef>
              <a:spcAft>
                <a:spcPts val="0"/>
              </a:spcAft>
              <a:buClrTx/>
              <a:buSzTx/>
              <a:buFontTx/>
              <a:buNone/>
              <a:tabLst/>
              <a:defRPr/>
            </a:pPr>
            <a:fld id="{DA60BA0E-20D0-4E7C-B286-26C960A6788F}" type="slidenum">
              <a:rPr kumimoji="0" lang="en-US" sz="900" b="0" i="0" u="none" strike="noStrike" kern="1200" cap="none" spc="0" normalizeH="0" baseline="0" noProof="0" smtClean="0">
                <a:ln>
                  <a:noFill/>
                </a:ln>
                <a:solidFill>
                  <a:srgbClr val="455F51">
                    <a:lumMod val="50000"/>
                  </a:srgbClr>
                </a:solidFill>
                <a:effectLst/>
                <a:uLnTx/>
                <a:uFillTx/>
                <a:latin typeface="Century Gothic" panose="020B0502020202020204"/>
                <a:ea typeface="+mn-ea"/>
                <a:cs typeface="+mn-cs"/>
              </a:rPr>
              <a:pPr marL="0" marR="0" lvl="0" indent="0" algn="r" defTabSz="1218987" rtl="0" eaLnBrk="1" fontAlgn="auto" latinLnBrk="0" hangingPunct="1">
                <a:lnSpc>
                  <a:spcPct val="100000"/>
                </a:lnSpc>
                <a:spcBef>
                  <a:spcPts val="0"/>
                </a:spcBef>
                <a:spcAft>
                  <a:spcPts val="0"/>
                </a:spcAft>
                <a:buClrTx/>
                <a:buSzTx/>
                <a:buFontTx/>
                <a:buNone/>
                <a:tabLst/>
                <a:defRPr/>
              </a:pPr>
              <a:t>15</a:t>
            </a:fld>
            <a:endParaRPr kumimoji="0" lang="en-US" sz="900" b="0" i="0" u="none" strike="noStrike" kern="1200" cap="none" spc="0" normalizeH="0" baseline="0" noProof="0" dirty="0">
              <a:ln>
                <a:noFill/>
              </a:ln>
              <a:solidFill>
                <a:srgbClr val="455F51">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307345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Graphic 38" descr="Classroom outline">
            <a:extLst>
              <a:ext uri="{FF2B5EF4-FFF2-40B4-BE49-F238E27FC236}">
                <a16:creationId xmlns:a16="http://schemas.microsoft.com/office/drawing/2014/main" id="{B932924F-B464-0138-B1C1-64FE2C3EB9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80212" y="585107"/>
            <a:ext cx="4953000" cy="4953000"/>
          </a:xfrm>
          <a:prstGeom prst="rect">
            <a:avLst/>
          </a:prstGeom>
        </p:spPr>
      </p:pic>
      <p:sp>
        <p:nvSpPr>
          <p:cNvPr id="10" name="TextBox 9">
            <a:extLst>
              <a:ext uri="{FF2B5EF4-FFF2-40B4-BE49-F238E27FC236}">
                <a16:creationId xmlns:a16="http://schemas.microsoft.com/office/drawing/2014/main" id="{583D2B55-D521-353C-B693-860B7C9B1AEF}"/>
              </a:ext>
            </a:extLst>
          </p:cNvPr>
          <p:cNvSpPr txBox="1"/>
          <p:nvPr/>
        </p:nvSpPr>
        <p:spPr>
          <a:xfrm>
            <a:off x="1125461" y="228600"/>
            <a:ext cx="10172549" cy="794064"/>
          </a:xfrm>
          <a:prstGeom prst="rect">
            <a:avLst/>
          </a:prstGeom>
          <a:solidFill>
            <a:schemeClr val="accent3">
              <a:lumMod val="75000"/>
            </a:schemeClr>
          </a:solidFill>
        </p:spPr>
        <p:txBody>
          <a:bodyPr wrap="square" rtlCol="0">
            <a:spAutoFit/>
          </a:bodyPr>
          <a:lstStyle/>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C00"/>
                </a:solidFill>
                <a:effectLst/>
                <a:uLnTx/>
                <a:uFillTx/>
                <a:latin typeface="Century Gothic" panose="020B0502020202020204"/>
                <a:ea typeface="+mn-ea"/>
                <a:cs typeface="Calibri" panose="020F0502020204030204" pitchFamily="34" charset="0"/>
              </a:rPr>
              <a:t>Teacher Feedback: </a:t>
            </a:r>
          </a:p>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C00"/>
                </a:solidFill>
                <a:effectLst/>
                <a:uLnTx/>
                <a:uFillTx/>
                <a:latin typeface="Century Gothic" panose="020B0502020202020204"/>
                <a:ea typeface="+mn-ea"/>
                <a:cs typeface="Calibri" panose="020F0502020204030204" pitchFamily="34" charset="0"/>
              </a:rPr>
              <a:t>Key Opportunity Areas</a:t>
            </a:r>
          </a:p>
        </p:txBody>
      </p:sp>
      <p:sp>
        <p:nvSpPr>
          <p:cNvPr id="14" name="TextBox 13">
            <a:extLst>
              <a:ext uri="{FF2B5EF4-FFF2-40B4-BE49-F238E27FC236}">
                <a16:creationId xmlns:a16="http://schemas.microsoft.com/office/drawing/2014/main" id="{F07CDDC6-5838-9AA8-0530-3090652FC9C0}"/>
              </a:ext>
            </a:extLst>
          </p:cNvPr>
          <p:cNvSpPr txBox="1"/>
          <p:nvPr/>
        </p:nvSpPr>
        <p:spPr>
          <a:xfrm>
            <a:off x="342447" y="6019800"/>
            <a:ext cx="1905000" cy="769441"/>
          </a:xfrm>
          <a:prstGeom prst="rect">
            <a:avLst/>
          </a:prstGeom>
          <a:noFill/>
        </p:spPr>
        <p:txBody>
          <a:bodyPr wrap="square">
            <a:spAutoFit/>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C00000"/>
                </a:solidFill>
                <a:effectLst/>
                <a:uLnTx/>
                <a:uFillTx/>
                <a:latin typeface="Century Gothic" panose="020B0502020202020204"/>
                <a:ea typeface="+mn-ea"/>
                <a:cs typeface="Calibri" panose="020F0502020204030204" pitchFamily="34" charset="0"/>
              </a:rPr>
              <a:t>“I'd love to see a music program and improvement to the menu.”</a:t>
            </a:r>
          </a:p>
        </p:txBody>
      </p:sp>
      <p:sp>
        <p:nvSpPr>
          <p:cNvPr id="16" name="TextBox 15">
            <a:extLst>
              <a:ext uri="{FF2B5EF4-FFF2-40B4-BE49-F238E27FC236}">
                <a16:creationId xmlns:a16="http://schemas.microsoft.com/office/drawing/2014/main" id="{F43F2C71-555A-4996-4897-A0D67E19469A}"/>
              </a:ext>
            </a:extLst>
          </p:cNvPr>
          <p:cNvSpPr txBox="1"/>
          <p:nvPr/>
        </p:nvSpPr>
        <p:spPr>
          <a:xfrm>
            <a:off x="6627812" y="5181600"/>
            <a:ext cx="5219699" cy="1446550"/>
          </a:xfrm>
          <a:prstGeom prst="rect">
            <a:avLst/>
          </a:prstGeom>
          <a:noFill/>
        </p:spPr>
        <p:txBody>
          <a:bodyPr wrap="square">
            <a:spAutoFit/>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C00000"/>
                </a:solidFill>
                <a:effectLst/>
                <a:uLnTx/>
                <a:uFillTx/>
                <a:latin typeface="Century Gothic" panose="020B0502020202020204"/>
                <a:ea typeface="+mn-ea"/>
                <a:cs typeface="Calibri" panose="020F0502020204030204" pitchFamily="34" charset="0"/>
              </a:rPr>
              <a:t>“I dislike that children who leave St. Catherine school, specifically for HMS, are not able to be included in parish sports.  Home school children in the parish are able to participate, but others are not.  It doesn't seem to align with our mission.  It draws a line in the parish. People who leave feel punished and looked down upon, and then they decide to leave the parish completely as a result. If we allowed all children in the parish, no matter where they attend school, to participate like other parishes do, I feel that the morale will be lifted.”</a:t>
            </a:r>
          </a:p>
        </p:txBody>
      </p:sp>
      <p:sp>
        <p:nvSpPr>
          <p:cNvPr id="18" name="TextBox 17">
            <a:extLst>
              <a:ext uri="{FF2B5EF4-FFF2-40B4-BE49-F238E27FC236}">
                <a16:creationId xmlns:a16="http://schemas.microsoft.com/office/drawing/2014/main" id="{98982F60-5434-62E8-DA01-D7AEA7CA9E5E}"/>
              </a:ext>
            </a:extLst>
          </p:cNvPr>
          <p:cNvSpPr txBox="1"/>
          <p:nvPr/>
        </p:nvSpPr>
        <p:spPr>
          <a:xfrm>
            <a:off x="331557" y="4357036"/>
            <a:ext cx="2029055" cy="1615827"/>
          </a:xfrm>
          <a:prstGeom prst="rect">
            <a:avLst/>
          </a:prstGeom>
          <a:noFill/>
        </p:spPr>
        <p:txBody>
          <a:bodyPr wrap="square">
            <a:spAutoFit/>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C00000"/>
                </a:solidFill>
                <a:effectLst/>
                <a:uLnTx/>
                <a:uFillTx/>
                <a:latin typeface="Century Gothic" panose="020B0502020202020204"/>
                <a:ea typeface="+mn-ea"/>
                <a:cs typeface="Calibri" panose="020F0502020204030204" pitchFamily="34" charset="0"/>
              </a:rPr>
              <a:t>“I feel like some of our students may not get as much help as they need to grow academically due to undiagnosed learning disabilities and teachers’ lack of knowledge on how to help struggling students.”</a:t>
            </a:r>
          </a:p>
        </p:txBody>
      </p:sp>
      <p:sp>
        <p:nvSpPr>
          <p:cNvPr id="19" name="TextBox 18">
            <a:extLst>
              <a:ext uri="{FF2B5EF4-FFF2-40B4-BE49-F238E27FC236}">
                <a16:creationId xmlns:a16="http://schemas.microsoft.com/office/drawing/2014/main" id="{256D943A-5C8B-E653-6074-1683D8969930}"/>
              </a:ext>
            </a:extLst>
          </p:cNvPr>
          <p:cNvSpPr txBox="1"/>
          <p:nvPr/>
        </p:nvSpPr>
        <p:spPr>
          <a:xfrm>
            <a:off x="0" y="6629400"/>
            <a:ext cx="12188824" cy="223907"/>
          </a:xfrm>
          <a:prstGeom prst="rect">
            <a:avLst/>
          </a:prstGeom>
          <a:noFill/>
        </p:spPr>
        <p:txBody>
          <a:bodyPr wrap="square" rtlCol="0">
            <a:spAutoFit/>
          </a:bodyPr>
          <a:lstStyle/>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May 2022 online survey conducted among 10 St. Catherine of Siena teachers</a:t>
            </a:r>
          </a:p>
        </p:txBody>
      </p:sp>
      <p:sp>
        <p:nvSpPr>
          <p:cNvPr id="21" name="TextBox 20">
            <a:extLst>
              <a:ext uri="{FF2B5EF4-FFF2-40B4-BE49-F238E27FC236}">
                <a16:creationId xmlns:a16="http://schemas.microsoft.com/office/drawing/2014/main" id="{DFF0B389-800A-6B28-F29B-4AC8D17CEACB}"/>
              </a:ext>
            </a:extLst>
          </p:cNvPr>
          <p:cNvSpPr txBox="1"/>
          <p:nvPr/>
        </p:nvSpPr>
        <p:spPr>
          <a:xfrm>
            <a:off x="1235840" y="990600"/>
            <a:ext cx="4805720" cy="677108"/>
          </a:xfrm>
          <a:prstGeom prst="rect">
            <a:avLst/>
          </a:prstGeom>
          <a:noFill/>
        </p:spPr>
        <p:txBody>
          <a:bodyPr wrap="square" rtlCol="0">
            <a:spAutoFit/>
          </a:bodyPr>
          <a:lstStyle/>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BOTTOM 5 </a:t>
            </a:r>
          </a:p>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Ratings</a:t>
            </a:r>
          </a:p>
        </p:txBody>
      </p:sp>
      <p:sp>
        <p:nvSpPr>
          <p:cNvPr id="27" name="TextBox 26">
            <a:extLst>
              <a:ext uri="{FF2B5EF4-FFF2-40B4-BE49-F238E27FC236}">
                <a16:creationId xmlns:a16="http://schemas.microsoft.com/office/drawing/2014/main" id="{0AF45820-45D2-92A6-5F78-2331C860BA2B}"/>
              </a:ext>
            </a:extLst>
          </p:cNvPr>
          <p:cNvSpPr txBox="1"/>
          <p:nvPr/>
        </p:nvSpPr>
        <p:spPr>
          <a:xfrm>
            <a:off x="608012" y="1581438"/>
            <a:ext cx="6172200" cy="2662267"/>
          </a:xfrm>
          <a:prstGeom prst="rect">
            <a:avLst/>
          </a:prstGeom>
          <a:noFill/>
        </p:spPr>
        <p:txBody>
          <a:bodyPr wrap="square" rtlCol="0">
            <a:spAutoFit/>
          </a:bodyPr>
          <a:lstStyle/>
          <a:p>
            <a:pPr marL="285750" marR="0" lvl="0" indent="-285750" algn="l" defTabSz="1218987" rtl="0" eaLnBrk="1" fontAlgn="auto" latinLnBrk="0" hangingPunct="1">
              <a:lnSpc>
                <a:spcPct val="100000"/>
              </a:lnSpc>
              <a:spcBef>
                <a:spcPts val="100"/>
              </a:spcBef>
              <a:spcAft>
                <a:spcPts val="100"/>
              </a:spcAft>
              <a:buClrTx/>
              <a:buSzTx/>
              <a:buFont typeface="Wingdings" panose="05000000000000000000" pitchFamily="2" charset="2"/>
              <a:buChar char="§"/>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The governing/consultative body consists of representatives of the school community whose expertise and counsel provide guidance to the school administration</a:t>
            </a:r>
          </a:p>
          <a:p>
            <a:pPr marL="285750" marR="0" lvl="0" indent="-285750" algn="l" defTabSz="1218987" rtl="0" eaLnBrk="1" fontAlgn="auto" latinLnBrk="0" hangingPunct="1">
              <a:lnSpc>
                <a:spcPct val="100000"/>
              </a:lnSpc>
              <a:spcBef>
                <a:spcPts val="100"/>
              </a:spcBef>
              <a:spcAft>
                <a:spcPts val="100"/>
              </a:spcAft>
              <a:buClrTx/>
              <a:buSzTx/>
              <a:buFont typeface="Wingdings" panose="05000000000000000000" pitchFamily="2" charset="2"/>
              <a:buChar char="§"/>
              <a:tabLst/>
              <a:defRPr/>
            </a:pPr>
            <a:endParaRPr kumimoji="0" lang="en-US" sz="5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endParaRPr>
          </a:p>
          <a:p>
            <a:pPr marL="285750" marR="0" lvl="0" indent="-285750" algn="l" defTabSz="1218987" rtl="0" eaLnBrk="1" fontAlgn="auto" latinLnBrk="0" hangingPunct="1">
              <a:lnSpc>
                <a:spcPct val="100000"/>
              </a:lnSpc>
              <a:spcBef>
                <a:spcPts val="100"/>
              </a:spcBef>
              <a:spcAft>
                <a:spcPts val="100"/>
              </a:spcAft>
              <a:buClrTx/>
              <a:buSzTx/>
              <a:buFont typeface="Wingdings" panose="05000000000000000000" pitchFamily="2" charset="2"/>
              <a:buChar char="§"/>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Students have an adequate number of opportunities to get involved in extra-curricular activities</a:t>
            </a:r>
          </a:p>
          <a:p>
            <a:pPr marL="285750" marR="0" lvl="0" indent="-285750" algn="l" defTabSz="1218987" rtl="0" eaLnBrk="1" fontAlgn="auto" latinLnBrk="0" hangingPunct="1">
              <a:lnSpc>
                <a:spcPct val="100000"/>
              </a:lnSpc>
              <a:spcBef>
                <a:spcPts val="100"/>
              </a:spcBef>
              <a:spcAft>
                <a:spcPts val="100"/>
              </a:spcAft>
              <a:buClrTx/>
              <a:buSzTx/>
              <a:buFont typeface="Wingdings" panose="05000000000000000000" pitchFamily="2" charset="2"/>
              <a:buChar char="§"/>
              <a:tabLst/>
              <a:defRPr/>
            </a:pPr>
            <a:endParaRPr kumimoji="0" lang="en-US" sz="5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endParaRPr>
          </a:p>
          <a:p>
            <a:pPr marL="285750" marR="0" lvl="0" indent="-285750" algn="l" defTabSz="1218987" rtl="0" eaLnBrk="1" fontAlgn="auto" latinLnBrk="0" hangingPunct="1">
              <a:lnSpc>
                <a:spcPct val="100000"/>
              </a:lnSpc>
              <a:spcBef>
                <a:spcPts val="100"/>
              </a:spcBef>
              <a:spcAft>
                <a:spcPts val="100"/>
              </a:spcAft>
              <a:buClrTx/>
              <a:buSzTx/>
              <a:buFont typeface="Wingdings" panose="05000000000000000000" pitchFamily="2" charset="2"/>
              <a:buChar char="§"/>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The school’s mission is communicated to and understood by all stakeholders</a:t>
            </a:r>
          </a:p>
          <a:p>
            <a:pPr marL="285750" marR="0" lvl="0" indent="-285750" algn="l" defTabSz="1218987" rtl="0" eaLnBrk="1" fontAlgn="auto" latinLnBrk="0" hangingPunct="1">
              <a:lnSpc>
                <a:spcPct val="100000"/>
              </a:lnSpc>
              <a:spcBef>
                <a:spcPts val="100"/>
              </a:spcBef>
              <a:spcAft>
                <a:spcPts val="100"/>
              </a:spcAft>
              <a:buClrTx/>
              <a:buSzTx/>
              <a:buFont typeface="Wingdings" panose="05000000000000000000" pitchFamily="2" charset="2"/>
              <a:buChar char="§"/>
              <a:tabLst/>
              <a:defRPr/>
            </a:pPr>
            <a:endParaRPr kumimoji="0" lang="en-US" sz="5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endParaRPr>
          </a:p>
          <a:p>
            <a:pPr marL="285750" marR="0" lvl="0" indent="-285750" algn="l" defTabSz="1218987" rtl="0" eaLnBrk="1" fontAlgn="auto" latinLnBrk="0" hangingPunct="1">
              <a:lnSpc>
                <a:spcPct val="100000"/>
              </a:lnSpc>
              <a:spcBef>
                <a:spcPts val="100"/>
              </a:spcBef>
              <a:spcAft>
                <a:spcPts val="100"/>
              </a:spcAft>
              <a:buClrTx/>
              <a:buSzTx/>
              <a:buFont typeface="Wingdings" panose="05000000000000000000" pitchFamily="2" charset="2"/>
              <a:buChar char="§"/>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Extra-curricular activities provide diverse opportunities for students and develop leadership skills</a:t>
            </a:r>
          </a:p>
          <a:p>
            <a:pPr marL="285750" marR="0" lvl="0" indent="-285750" algn="l" defTabSz="1218987" rtl="0" eaLnBrk="1" fontAlgn="auto" latinLnBrk="0" hangingPunct="1">
              <a:lnSpc>
                <a:spcPct val="100000"/>
              </a:lnSpc>
              <a:spcBef>
                <a:spcPts val="100"/>
              </a:spcBef>
              <a:spcAft>
                <a:spcPts val="100"/>
              </a:spcAft>
              <a:buClrTx/>
              <a:buSzTx/>
              <a:buFont typeface="Wingdings" panose="05000000000000000000" pitchFamily="2" charset="2"/>
              <a:buChar char="§"/>
              <a:tabLst/>
              <a:defRPr/>
            </a:pPr>
            <a:endParaRPr kumimoji="0" lang="en-US" sz="5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endParaRPr>
          </a:p>
          <a:p>
            <a:pPr marL="285750" marR="0" lvl="0" indent="-285750" algn="l" defTabSz="1218987" rtl="0" eaLnBrk="1" fontAlgn="auto" latinLnBrk="0" hangingPunct="1">
              <a:lnSpc>
                <a:spcPct val="100000"/>
              </a:lnSpc>
              <a:spcBef>
                <a:spcPts val="100"/>
              </a:spcBef>
              <a:spcAft>
                <a:spcPts val="100"/>
              </a:spcAft>
              <a:buClrTx/>
              <a:buSzTx/>
              <a:buFont typeface="Wingdings" panose="05000000000000000000" pitchFamily="2" charset="2"/>
              <a:buChar char="§"/>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The school’s programs meet the requirements of the students with special needs</a:t>
            </a:r>
          </a:p>
          <a:p>
            <a:pPr marL="0" marR="0" lvl="0" indent="0" algn="l" defTabSz="1218987" rtl="0" eaLnBrk="1" fontAlgn="auto" latinLnBrk="0" hangingPunct="1">
              <a:lnSpc>
                <a:spcPct val="100000"/>
              </a:lnSpc>
              <a:spcBef>
                <a:spcPts val="100"/>
              </a:spcBef>
              <a:spcAft>
                <a:spcPts val="10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endParaRPr>
          </a:p>
        </p:txBody>
      </p:sp>
      <p:sp>
        <p:nvSpPr>
          <p:cNvPr id="37" name="TextBox 36">
            <a:extLst>
              <a:ext uri="{FF2B5EF4-FFF2-40B4-BE49-F238E27FC236}">
                <a16:creationId xmlns:a16="http://schemas.microsoft.com/office/drawing/2014/main" id="{6644FFBE-40E0-933A-CD36-7A29224239A2}"/>
              </a:ext>
            </a:extLst>
          </p:cNvPr>
          <p:cNvSpPr txBox="1"/>
          <p:nvPr/>
        </p:nvSpPr>
        <p:spPr>
          <a:xfrm>
            <a:off x="9294812" y="1271334"/>
            <a:ext cx="1752600" cy="1700466"/>
          </a:xfrm>
          <a:prstGeom prst="rect">
            <a:avLst/>
          </a:prstGeom>
          <a:noFill/>
        </p:spPr>
        <p:txBody>
          <a:bodyPr wrap="square" rtlCol="0">
            <a:spAutoFit/>
          </a:bodyPr>
          <a:lstStyle/>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Bottom Facility Ratings: </a:t>
            </a:r>
          </a:p>
          <a:p>
            <a:pPr marL="0" marR="0" lvl="0" indent="0" algn="ctr" defTabSz="1218987" rtl="0" eaLnBrk="1" fontAlgn="auto" latinLnBrk="0" hangingPunct="1">
              <a:lnSpc>
                <a:spcPct val="95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endParaRPr>
          </a:p>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Computer lab – </a:t>
            </a:r>
            <a:r>
              <a:rPr kumimoji="0" lang="en-US" sz="11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50%</a:t>
            </a:r>
          </a:p>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Library – </a:t>
            </a:r>
            <a:r>
              <a:rPr kumimoji="0" lang="en-US" sz="11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50%</a:t>
            </a:r>
          </a:p>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Gym – </a:t>
            </a:r>
            <a:r>
              <a:rPr kumimoji="0" lang="en-US" sz="11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50%</a:t>
            </a:r>
          </a:p>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Teacher’s Lounge – </a:t>
            </a:r>
            <a:r>
              <a:rPr kumimoji="0" lang="en-US" sz="11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50%</a:t>
            </a:r>
          </a:p>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Cafeteria – </a:t>
            </a:r>
            <a:r>
              <a:rPr kumimoji="0" lang="en-US" sz="11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25%</a:t>
            </a:r>
          </a:p>
          <a:p>
            <a:pPr marL="0" marR="0" lvl="0" indent="0" algn="ctr" defTabSz="1218987" rtl="0" eaLnBrk="1" fontAlgn="auto" latinLnBrk="0" hangingPunct="1">
              <a:lnSpc>
                <a:spcPct val="95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Cafeteria Food – </a:t>
            </a:r>
            <a:r>
              <a:rPr kumimoji="0" lang="en-US" sz="1100" b="1"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rPr>
              <a:t>13%</a:t>
            </a:r>
          </a:p>
          <a:p>
            <a:pPr marL="0" marR="0" lvl="0" indent="0" algn="l" defTabSz="1218987" rtl="0" eaLnBrk="1" fontAlgn="auto" latinLnBrk="0" hangingPunct="1">
              <a:lnSpc>
                <a:spcPct val="95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entury Gothic" panose="020B0502020202020204"/>
              <a:ea typeface="+mn-ea"/>
              <a:cs typeface="Calibri" panose="020F0502020204030204" pitchFamily="34" charset="0"/>
            </a:endParaRPr>
          </a:p>
        </p:txBody>
      </p:sp>
      <p:sp>
        <p:nvSpPr>
          <p:cNvPr id="32" name="TextBox 31">
            <a:extLst>
              <a:ext uri="{FF2B5EF4-FFF2-40B4-BE49-F238E27FC236}">
                <a16:creationId xmlns:a16="http://schemas.microsoft.com/office/drawing/2014/main" id="{56882641-48FF-3A93-E8F1-C05A75777CAE}"/>
              </a:ext>
            </a:extLst>
          </p:cNvPr>
          <p:cNvSpPr txBox="1"/>
          <p:nvPr/>
        </p:nvSpPr>
        <p:spPr>
          <a:xfrm>
            <a:off x="-38312" y="4191000"/>
            <a:ext cx="685800" cy="881780"/>
          </a:xfrm>
          <a:prstGeom prst="rect">
            <a:avLst/>
          </a:prstGeom>
          <a:noFill/>
        </p:spPr>
        <p:txBody>
          <a:bodyPr wrap="square" rtlCol="0">
            <a:spAutoFit/>
          </a:bodyPr>
          <a:lstStyle/>
          <a:p>
            <a:pPr marL="0" marR="0" lvl="0" indent="0" algn="l" defTabSz="1218987" rtl="0" eaLnBrk="1" fontAlgn="auto" latinLnBrk="0" hangingPunct="1">
              <a:lnSpc>
                <a:spcPct val="95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
        <p:nvSpPr>
          <p:cNvPr id="33" name="TextBox 32">
            <a:extLst>
              <a:ext uri="{FF2B5EF4-FFF2-40B4-BE49-F238E27FC236}">
                <a16:creationId xmlns:a16="http://schemas.microsoft.com/office/drawing/2014/main" id="{F62FB3A7-B70B-FA58-EB9B-545FD4A295EA}"/>
              </a:ext>
            </a:extLst>
          </p:cNvPr>
          <p:cNvSpPr txBox="1"/>
          <p:nvPr/>
        </p:nvSpPr>
        <p:spPr>
          <a:xfrm>
            <a:off x="905556" y="3987918"/>
            <a:ext cx="8530545" cy="355482"/>
          </a:xfrm>
          <a:prstGeom prst="rect">
            <a:avLst/>
          </a:prstGeom>
          <a:noFill/>
        </p:spPr>
        <p:txBody>
          <a:bodyPr wrap="square" rtlCol="0">
            <a:spAutoFit/>
          </a:bodyPr>
          <a:lstStyle/>
          <a:p>
            <a:pPr marL="0" marR="0" lvl="0" indent="0" algn="l" defTabSz="1218987" rtl="0" eaLnBrk="1" fontAlgn="auto" latinLnBrk="0" hangingPunct="1">
              <a:lnSpc>
                <a:spcPct val="9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rPr>
              <a:t>When asked what they dislike about St. Catherine… </a:t>
            </a:r>
          </a:p>
        </p:txBody>
      </p:sp>
      <p:sp>
        <p:nvSpPr>
          <p:cNvPr id="17" name="Slide Number Placeholder 3">
            <a:extLst>
              <a:ext uri="{FF2B5EF4-FFF2-40B4-BE49-F238E27FC236}">
                <a16:creationId xmlns:a16="http://schemas.microsoft.com/office/drawing/2014/main" id="{3B3DB868-4095-8656-EE79-30FEAC67BC33}"/>
              </a:ext>
            </a:extLst>
          </p:cNvPr>
          <p:cNvSpPr txBox="1">
            <a:spLocks/>
          </p:cNvSpPr>
          <p:nvPr/>
        </p:nvSpPr>
        <p:spPr>
          <a:xfrm>
            <a:off x="10648310" y="6414111"/>
            <a:ext cx="1107518" cy="320675"/>
          </a:xfrm>
          <a:prstGeom prst="rect">
            <a:avLst/>
          </a:prstGeom>
        </p:spPr>
        <p:txBody>
          <a:bodyPr vert="horz" lIns="121899" tIns="60949" rIns="121899" bIns="60949" rtlCol="0" anchor="b"/>
          <a:lstStyle>
            <a:defPPr>
              <a:defRPr lang="en-US"/>
            </a:defPPr>
            <a:lvl1pPr marL="0" algn="r" defTabSz="1218987" rtl="0" eaLnBrk="1" latinLnBrk="0" hangingPunct="1">
              <a:defRPr sz="1200" kern="1200">
                <a:solidFill>
                  <a:schemeClr val="tx2">
                    <a:lumMod val="50000"/>
                  </a:schemeClr>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r" defTabSz="1218987" rtl="0" eaLnBrk="1" fontAlgn="auto" latinLnBrk="0" hangingPunct="1">
              <a:lnSpc>
                <a:spcPct val="100000"/>
              </a:lnSpc>
              <a:spcBef>
                <a:spcPts val="0"/>
              </a:spcBef>
              <a:spcAft>
                <a:spcPts val="0"/>
              </a:spcAft>
              <a:buClrTx/>
              <a:buSzTx/>
              <a:buFontTx/>
              <a:buNone/>
              <a:tabLst/>
              <a:defRPr/>
            </a:pPr>
            <a:fld id="{DA60BA0E-20D0-4E7C-B286-26C960A6788F}" type="slidenum">
              <a:rPr kumimoji="0" lang="en-US" sz="900" b="0" i="0" u="none" strike="noStrike" kern="1200" cap="none" spc="0" normalizeH="0" baseline="0" noProof="0" smtClean="0">
                <a:ln>
                  <a:noFill/>
                </a:ln>
                <a:solidFill>
                  <a:srgbClr val="455F51">
                    <a:lumMod val="50000"/>
                  </a:srgbClr>
                </a:solidFill>
                <a:effectLst/>
                <a:uLnTx/>
                <a:uFillTx/>
                <a:latin typeface="Century Gothic" panose="020B0502020202020204"/>
                <a:ea typeface="+mn-ea"/>
                <a:cs typeface="+mn-cs"/>
              </a:rPr>
              <a:pPr marL="0" marR="0" lvl="0" indent="0" algn="r" defTabSz="1218987" rtl="0" eaLnBrk="1" fontAlgn="auto" latinLnBrk="0" hangingPunct="1">
                <a:lnSpc>
                  <a:spcPct val="100000"/>
                </a:lnSpc>
                <a:spcBef>
                  <a:spcPts val="0"/>
                </a:spcBef>
                <a:spcAft>
                  <a:spcPts val="0"/>
                </a:spcAft>
                <a:buClrTx/>
                <a:buSzTx/>
                <a:buFontTx/>
                <a:buNone/>
                <a:tabLst/>
                <a:defRPr/>
              </a:pPr>
              <a:t>16</a:t>
            </a:fld>
            <a:endParaRPr kumimoji="0" lang="en-US" sz="900" b="0" i="0" u="none" strike="noStrike" kern="1200" cap="none" spc="0" normalizeH="0" baseline="0" noProof="0" dirty="0">
              <a:ln>
                <a:noFill/>
              </a:ln>
              <a:solidFill>
                <a:srgbClr val="455F51">
                  <a:lumMod val="50000"/>
                </a:srgbClr>
              </a:solidFill>
              <a:effectLst/>
              <a:uLnTx/>
              <a:uFillTx/>
              <a:latin typeface="Century Gothic" panose="020B0502020202020204"/>
              <a:ea typeface="+mn-ea"/>
              <a:cs typeface="+mn-cs"/>
            </a:endParaRPr>
          </a:p>
        </p:txBody>
      </p:sp>
      <p:sp>
        <p:nvSpPr>
          <p:cNvPr id="22" name="TextBox 21">
            <a:extLst>
              <a:ext uri="{FF2B5EF4-FFF2-40B4-BE49-F238E27FC236}">
                <a16:creationId xmlns:a16="http://schemas.microsoft.com/office/drawing/2014/main" id="{3FCB985F-0C29-31CB-B834-CB98977B9189}"/>
              </a:ext>
            </a:extLst>
          </p:cNvPr>
          <p:cNvSpPr txBox="1"/>
          <p:nvPr/>
        </p:nvSpPr>
        <p:spPr>
          <a:xfrm>
            <a:off x="2549977" y="4343400"/>
            <a:ext cx="4077835" cy="2292935"/>
          </a:xfrm>
          <a:prstGeom prst="rect">
            <a:avLst/>
          </a:prstGeom>
          <a:noFill/>
        </p:spPr>
        <p:txBody>
          <a:bodyPr wrap="square">
            <a:spAutoFit/>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C00000"/>
                </a:solidFill>
                <a:effectLst/>
                <a:uLnTx/>
                <a:uFillTx/>
                <a:latin typeface="Century Gothic" panose="020B0502020202020204"/>
                <a:ea typeface="+mn-ea"/>
                <a:cs typeface="+mn-cs"/>
              </a:rPr>
              <a:t>“Most of our extra curriculars are sports based.  It would be nice to offer a few options that are more club focused around activities.  I dislike that our texts and materials do not flow between grade levels and many are very outdated.  The same applies for what grades use or don't use different program for math and reading (electronic).  More consistency across the board would be nice.  I also dislike that parishioners that do not have students who have attended or currently attend St. Catherine are on the board. If you don't have buy in to send your own children (or could be grandchildren) to the school or at least a Catholic school how do you have the best interests and experiences in mind?”</a:t>
            </a:r>
          </a:p>
        </p:txBody>
      </p:sp>
    </p:spTree>
    <p:extLst>
      <p:ext uri="{BB962C8B-B14F-4D97-AF65-F5344CB8AC3E}">
        <p14:creationId xmlns:p14="http://schemas.microsoft.com/office/powerpoint/2010/main" val="3190716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FEB53-E98F-22D3-64C6-B6D88B015CCD}"/>
              </a:ext>
            </a:extLst>
          </p:cNvPr>
          <p:cNvSpPr>
            <a:spLocks noGrp="1"/>
          </p:cNvSpPr>
          <p:nvPr>
            <p:ph type="title"/>
          </p:nvPr>
        </p:nvSpPr>
        <p:spPr>
          <a:xfrm>
            <a:off x="1293812" y="2819400"/>
            <a:ext cx="10157354" cy="1397000"/>
          </a:xfrm>
        </p:spPr>
        <p:txBody>
          <a:bodyPr/>
          <a:lstStyle/>
          <a:p>
            <a:r>
              <a:rPr lang="en-US" dirty="0"/>
              <a:t>Parent Feedback</a:t>
            </a:r>
          </a:p>
        </p:txBody>
      </p:sp>
      <p:sp>
        <p:nvSpPr>
          <p:cNvPr id="4" name="Slide Number Placeholder 3">
            <a:extLst>
              <a:ext uri="{FF2B5EF4-FFF2-40B4-BE49-F238E27FC236}">
                <a16:creationId xmlns:a16="http://schemas.microsoft.com/office/drawing/2014/main" id="{D01EDF19-1D8F-2127-7675-DEE5138C3DB8}"/>
              </a:ext>
            </a:extLst>
          </p:cNvPr>
          <p:cNvSpPr>
            <a:spLocks noGrp="1"/>
          </p:cNvSpPr>
          <p:nvPr>
            <p:ph type="sldNum" sz="quarter" idx="12"/>
          </p:nvPr>
        </p:nvSpPr>
        <p:spPr/>
        <p:txBody>
          <a:bodyPr/>
          <a:lstStyle/>
          <a:p>
            <a:fld id="{DA60BA0E-20D0-4E7C-B286-26C960A6788F}" type="slidenum">
              <a:rPr lang="en-US" smtClean="0"/>
              <a:t>17</a:t>
            </a:fld>
            <a:endParaRPr lang="en-US" dirty="0"/>
          </a:p>
        </p:txBody>
      </p:sp>
    </p:spTree>
    <p:extLst>
      <p:ext uri="{BB962C8B-B14F-4D97-AF65-F5344CB8AC3E}">
        <p14:creationId xmlns:p14="http://schemas.microsoft.com/office/powerpoint/2010/main" val="3627608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85E748F-B2CC-B662-26F2-0AAB5C7D0D9E}"/>
              </a:ext>
            </a:extLst>
          </p:cNvPr>
          <p:cNvSpPr txBox="1"/>
          <p:nvPr/>
        </p:nvSpPr>
        <p:spPr>
          <a:xfrm>
            <a:off x="1102113" y="304800"/>
            <a:ext cx="10172549" cy="794064"/>
          </a:xfrm>
          <a:prstGeom prst="rect">
            <a:avLst/>
          </a:prstGeom>
          <a:solidFill>
            <a:schemeClr val="accent3">
              <a:lumMod val="75000"/>
            </a:schemeClr>
          </a:solidFill>
        </p:spPr>
        <p:txBody>
          <a:bodyPr wrap="square" rtlCol="0">
            <a:spAutoFit/>
          </a:bodyPr>
          <a:lstStyle/>
          <a:p>
            <a:pPr algn="ctr">
              <a:lnSpc>
                <a:spcPct val="95000"/>
              </a:lnSpc>
            </a:pPr>
            <a:r>
              <a:rPr lang="en-US" dirty="0">
                <a:solidFill>
                  <a:srgbClr val="FFCC00"/>
                </a:solidFill>
                <a:cs typeface="Calibri" panose="020F0502020204030204" pitchFamily="34" charset="0"/>
              </a:rPr>
              <a:t>Parent Feedback: </a:t>
            </a:r>
          </a:p>
          <a:p>
            <a:pPr algn="ctr">
              <a:lnSpc>
                <a:spcPct val="95000"/>
              </a:lnSpc>
            </a:pPr>
            <a:r>
              <a:rPr lang="en-US" dirty="0">
                <a:solidFill>
                  <a:srgbClr val="FFCC00"/>
                </a:solidFill>
                <a:cs typeface="Calibri" panose="020F0502020204030204" pitchFamily="34" charset="0"/>
              </a:rPr>
              <a:t>Key Selling Points</a:t>
            </a:r>
          </a:p>
        </p:txBody>
      </p:sp>
      <p:sp>
        <p:nvSpPr>
          <p:cNvPr id="19" name="TextBox 18">
            <a:extLst>
              <a:ext uri="{FF2B5EF4-FFF2-40B4-BE49-F238E27FC236}">
                <a16:creationId xmlns:a16="http://schemas.microsoft.com/office/drawing/2014/main" id="{FC6D8EDF-E1FC-0598-BE06-E88A0BD32CCA}"/>
              </a:ext>
            </a:extLst>
          </p:cNvPr>
          <p:cNvSpPr txBox="1"/>
          <p:nvPr/>
        </p:nvSpPr>
        <p:spPr>
          <a:xfrm>
            <a:off x="4597457" y="2133600"/>
            <a:ext cx="1818670" cy="413959"/>
          </a:xfrm>
          <a:prstGeom prst="rect">
            <a:avLst/>
          </a:prstGeom>
          <a:solidFill>
            <a:schemeClr val="bg1">
              <a:lumMod val="85000"/>
            </a:schemeClr>
          </a:solidFill>
          <a:effectLst>
            <a:innerShdw blurRad="63500" dist="50800" dir="16200000">
              <a:prstClr val="black">
                <a:alpha val="50000"/>
              </a:prstClr>
            </a:innerShdw>
            <a:softEdge rad="12700"/>
          </a:effectLst>
          <a:scene3d>
            <a:camera prst="orthographicFront"/>
            <a:lightRig rig="threePt" dir="t"/>
          </a:scene3d>
          <a:sp3d prstMaterial="matte"/>
        </p:spPr>
        <p:txBody>
          <a:bodyPr wrap="square" rtlCol="0">
            <a:spAutoFit/>
          </a:bodyPr>
          <a:lstStyle/>
          <a:p>
            <a:pPr algn="ctr">
              <a:lnSpc>
                <a:spcPct val="95000"/>
              </a:lnSpc>
            </a:pPr>
            <a:r>
              <a:rPr lang="en-US" sz="1100" b="1" dirty="0">
                <a:cs typeface="Calibri" panose="020F0502020204030204" pitchFamily="34" charset="0"/>
              </a:rPr>
              <a:t>98% </a:t>
            </a:r>
          </a:p>
          <a:p>
            <a:pPr algn="ctr">
              <a:lnSpc>
                <a:spcPct val="95000"/>
              </a:lnSpc>
            </a:pPr>
            <a:r>
              <a:rPr lang="en-US" sz="1100" dirty="0">
                <a:cs typeface="Calibri" panose="020F0502020204030204" pitchFamily="34" charset="0"/>
              </a:rPr>
              <a:t>satisfied with Principal</a:t>
            </a:r>
          </a:p>
        </p:txBody>
      </p:sp>
      <p:sp>
        <p:nvSpPr>
          <p:cNvPr id="20" name="TextBox 19">
            <a:extLst>
              <a:ext uri="{FF2B5EF4-FFF2-40B4-BE49-F238E27FC236}">
                <a16:creationId xmlns:a16="http://schemas.microsoft.com/office/drawing/2014/main" id="{7C976CE9-5F11-C319-B42F-9A010E448A09}"/>
              </a:ext>
            </a:extLst>
          </p:cNvPr>
          <p:cNvSpPr txBox="1"/>
          <p:nvPr/>
        </p:nvSpPr>
        <p:spPr>
          <a:xfrm>
            <a:off x="4613464" y="4225827"/>
            <a:ext cx="1818670" cy="574773"/>
          </a:xfrm>
          <a:prstGeom prst="rect">
            <a:avLst/>
          </a:prstGeom>
          <a:solidFill>
            <a:schemeClr val="bg1">
              <a:lumMod val="85000"/>
            </a:schemeClr>
          </a:solidFill>
          <a:effectLst>
            <a:innerShdw blurRad="63500" dist="50800" dir="16200000">
              <a:prstClr val="black">
                <a:alpha val="50000"/>
              </a:prstClr>
            </a:innerShdw>
            <a:softEdge rad="12700"/>
          </a:effectLst>
          <a:scene3d>
            <a:camera prst="orthographicFront"/>
            <a:lightRig rig="threePt" dir="t"/>
          </a:scene3d>
          <a:sp3d prstMaterial="matte"/>
        </p:spPr>
        <p:txBody>
          <a:bodyPr wrap="square" rtlCol="0">
            <a:spAutoFit/>
          </a:bodyPr>
          <a:lstStyle/>
          <a:p>
            <a:pPr algn="ctr">
              <a:lnSpc>
                <a:spcPct val="95000"/>
              </a:lnSpc>
            </a:pPr>
            <a:r>
              <a:rPr lang="en-US" sz="1100" b="1" dirty="0">
                <a:cs typeface="Calibri" panose="020F0502020204030204" pitchFamily="34" charset="0"/>
              </a:rPr>
              <a:t>82% </a:t>
            </a:r>
          </a:p>
          <a:p>
            <a:pPr algn="ctr">
              <a:lnSpc>
                <a:spcPct val="95000"/>
              </a:lnSpc>
            </a:pPr>
            <a:r>
              <a:rPr lang="en-US" sz="1100" dirty="0">
                <a:cs typeface="Calibri" panose="020F0502020204030204" pitchFamily="34" charset="0"/>
              </a:rPr>
              <a:t>satisfied with this year’s education</a:t>
            </a:r>
          </a:p>
        </p:txBody>
      </p:sp>
      <p:sp>
        <p:nvSpPr>
          <p:cNvPr id="21" name="TextBox 20">
            <a:extLst>
              <a:ext uri="{FF2B5EF4-FFF2-40B4-BE49-F238E27FC236}">
                <a16:creationId xmlns:a16="http://schemas.microsoft.com/office/drawing/2014/main" id="{B956B8DF-717A-348F-9014-CE117445DBBF}"/>
              </a:ext>
            </a:extLst>
          </p:cNvPr>
          <p:cNvSpPr txBox="1"/>
          <p:nvPr/>
        </p:nvSpPr>
        <p:spPr>
          <a:xfrm>
            <a:off x="4597457" y="4875832"/>
            <a:ext cx="1818670" cy="735586"/>
          </a:xfrm>
          <a:prstGeom prst="rect">
            <a:avLst/>
          </a:prstGeom>
          <a:solidFill>
            <a:schemeClr val="bg1">
              <a:lumMod val="85000"/>
            </a:schemeClr>
          </a:solidFill>
          <a:effectLst>
            <a:innerShdw blurRad="63500" dist="50800" dir="16200000">
              <a:prstClr val="black">
                <a:alpha val="50000"/>
              </a:prstClr>
            </a:innerShdw>
            <a:softEdge rad="12700"/>
          </a:effectLst>
          <a:scene3d>
            <a:camera prst="orthographicFront"/>
            <a:lightRig rig="threePt" dir="t"/>
          </a:scene3d>
          <a:sp3d prstMaterial="matte"/>
        </p:spPr>
        <p:txBody>
          <a:bodyPr wrap="square" rtlCol="0">
            <a:spAutoFit/>
          </a:bodyPr>
          <a:lstStyle/>
          <a:p>
            <a:pPr algn="ctr">
              <a:lnSpc>
                <a:spcPct val="95000"/>
              </a:lnSpc>
            </a:pPr>
            <a:r>
              <a:rPr lang="en-US" sz="1100" b="1" dirty="0">
                <a:cs typeface="Calibri" panose="020F0502020204030204" pitchFamily="34" charset="0"/>
              </a:rPr>
              <a:t>74% </a:t>
            </a:r>
          </a:p>
          <a:p>
            <a:pPr algn="ctr">
              <a:lnSpc>
                <a:spcPct val="95000"/>
              </a:lnSpc>
            </a:pPr>
            <a:r>
              <a:rPr lang="en-US" sz="1100" dirty="0">
                <a:cs typeface="Calibri" panose="020F0502020204030204" pitchFamily="34" charset="0"/>
              </a:rPr>
              <a:t>satisfied with overall quality of teachers this year</a:t>
            </a:r>
          </a:p>
        </p:txBody>
      </p:sp>
      <p:sp>
        <p:nvSpPr>
          <p:cNvPr id="22" name="TextBox 21">
            <a:extLst>
              <a:ext uri="{FF2B5EF4-FFF2-40B4-BE49-F238E27FC236}">
                <a16:creationId xmlns:a16="http://schemas.microsoft.com/office/drawing/2014/main" id="{872322A5-9D83-0535-D96F-1723CD69CE94}"/>
              </a:ext>
            </a:extLst>
          </p:cNvPr>
          <p:cNvSpPr txBox="1"/>
          <p:nvPr/>
        </p:nvSpPr>
        <p:spPr>
          <a:xfrm>
            <a:off x="4597457" y="5686650"/>
            <a:ext cx="1818670" cy="735586"/>
          </a:xfrm>
          <a:prstGeom prst="rect">
            <a:avLst/>
          </a:prstGeom>
          <a:solidFill>
            <a:schemeClr val="bg1">
              <a:lumMod val="85000"/>
            </a:schemeClr>
          </a:solidFill>
          <a:effectLst>
            <a:innerShdw blurRad="63500" dist="50800" dir="16200000">
              <a:prstClr val="black">
                <a:alpha val="50000"/>
              </a:prstClr>
            </a:innerShdw>
            <a:softEdge rad="12700"/>
          </a:effectLst>
          <a:scene3d>
            <a:camera prst="orthographicFront"/>
            <a:lightRig rig="threePt" dir="t"/>
          </a:scene3d>
          <a:sp3d prstMaterial="matte"/>
        </p:spPr>
        <p:txBody>
          <a:bodyPr wrap="square" rtlCol="0">
            <a:spAutoFit/>
          </a:bodyPr>
          <a:lstStyle/>
          <a:p>
            <a:pPr algn="ctr">
              <a:lnSpc>
                <a:spcPct val="95000"/>
              </a:lnSpc>
            </a:pPr>
            <a:r>
              <a:rPr lang="en-US" sz="1100" b="1" dirty="0">
                <a:cs typeface="Calibri" panose="020F0502020204030204" pitchFamily="34" charset="0"/>
              </a:rPr>
              <a:t>72% </a:t>
            </a:r>
          </a:p>
          <a:p>
            <a:pPr algn="ctr">
              <a:lnSpc>
                <a:spcPct val="95000"/>
              </a:lnSpc>
            </a:pPr>
            <a:r>
              <a:rPr lang="en-US" sz="1100" dirty="0">
                <a:cs typeface="Calibri" panose="020F0502020204030204" pitchFamily="34" charset="0"/>
              </a:rPr>
              <a:t>satisfied with children being appropriately challenged</a:t>
            </a:r>
          </a:p>
        </p:txBody>
      </p:sp>
      <p:sp>
        <p:nvSpPr>
          <p:cNvPr id="26" name="TextBox 25">
            <a:extLst>
              <a:ext uri="{FF2B5EF4-FFF2-40B4-BE49-F238E27FC236}">
                <a16:creationId xmlns:a16="http://schemas.microsoft.com/office/drawing/2014/main" id="{F55B46A5-1915-E09A-0E42-B3384EF1DA49}"/>
              </a:ext>
            </a:extLst>
          </p:cNvPr>
          <p:cNvSpPr txBox="1"/>
          <p:nvPr/>
        </p:nvSpPr>
        <p:spPr>
          <a:xfrm>
            <a:off x="303212" y="1752600"/>
            <a:ext cx="3815120" cy="677108"/>
          </a:xfrm>
          <a:prstGeom prst="rect">
            <a:avLst/>
          </a:prstGeom>
          <a:noFill/>
        </p:spPr>
        <p:txBody>
          <a:bodyPr wrap="square" rtlCol="0">
            <a:spAutoFit/>
          </a:bodyPr>
          <a:lstStyle/>
          <a:p>
            <a:pPr algn="ctr">
              <a:lnSpc>
                <a:spcPct val="95000"/>
              </a:lnSpc>
            </a:pPr>
            <a:r>
              <a:rPr lang="en-US" sz="2000" b="1" dirty="0">
                <a:cs typeface="Calibri" panose="020F0502020204030204" pitchFamily="34" charset="0"/>
              </a:rPr>
              <a:t>TOP 5 </a:t>
            </a:r>
          </a:p>
          <a:p>
            <a:pPr algn="ctr">
              <a:lnSpc>
                <a:spcPct val="95000"/>
              </a:lnSpc>
            </a:pPr>
            <a:r>
              <a:rPr lang="en-US" sz="2000" b="1" dirty="0">
                <a:cs typeface="Calibri" panose="020F0502020204030204" pitchFamily="34" charset="0"/>
              </a:rPr>
              <a:t> Ratings</a:t>
            </a:r>
          </a:p>
        </p:txBody>
      </p:sp>
      <p:sp>
        <p:nvSpPr>
          <p:cNvPr id="29" name="Oval 28">
            <a:extLst>
              <a:ext uri="{FF2B5EF4-FFF2-40B4-BE49-F238E27FC236}">
                <a16:creationId xmlns:a16="http://schemas.microsoft.com/office/drawing/2014/main" id="{46F92596-FECB-5B02-0014-35453BF91B55}"/>
              </a:ext>
            </a:extLst>
          </p:cNvPr>
          <p:cNvSpPr/>
          <p:nvPr/>
        </p:nvSpPr>
        <p:spPr>
          <a:xfrm>
            <a:off x="384532" y="2416101"/>
            <a:ext cx="466344" cy="475488"/>
          </a:xfrm>
          <a:prstGeom prst="ellipse">
            <a:avLst/>
          </a:prstGeom>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Calibri" panose="020F0502020204030204" pitchFamily="34" charset="0"/>
                <a:cs typeface="Calibri" panose="020F0502020204030204" pitchFamily="34" charset="0"/>
              </a:rPr>
              <a:t>#1</a:t>
            </a:r>
          </a:p>
        </p:txBody>
      </p:sp>
      <p:sp>
        <p:nvSpPr>
          <p:cNvPr id="30" name="Oval 29">
            <a:extLst>
              <a:ext uri="{FF2B5EF4-FFF2-40B4-BE49-F238E27FC236}">
                <a16:creationId xmlns:a16="http://schemas.microsoft.com/office/drawing/2014/main" id="{FCB56C03-ABD3-0E42-31DF-6560EC4591BC}"/>
              </a:ext>
            </a:extLst>
          </p:cNvPr>
          <p:cNvSpPr/>
          <p:nvPr/>
        </p:nvSpPr>
        <p:spPr>
          <a:xfrm>
            <a:off x="384532" y="3005389"/>
            <a:ext cx="466344" cy="475488"/>
          </a:xfrm>
          <a:prstGeom prst="ellipse">
            <a:avLst/>
          </a:prstGeom>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Calibri" panose="020F0502020204030204" pitchFamily="34" charset="0"/>
                <a:cs typeface="Calibri" panose="020F0502020204030204" pitchFamily="34" charset="0"/>
              </a:rPr>
              <a:t>#2</a:t>
            </a:r>
          </a:p>
        </p:txBody>
      </p:sp>
      <p:sp>
        <p:nvSpPr>
          <p:cNvPr id="31" name="Oval 30">
            <a:extLst>
              <a:ext uri="{FF2B5EF4-FFF2-40B4-BE49-F238E27FC236}">
                <a16:creationId xmlns:a16="http://schemas.microsoft.com/office/drawing/2014/main" id="{C56D8AD4-6700-EBA4-20D3-FC189CA089C6}"/>
              </a:ext>
            </a:extLst>
          </p:cNvPr>
          <p:cNvSpPr/>
          <p:nvPr/>
        </p:nvSpPr>
        <p:spPr>
          <a:xfrm>
            <a:off x="384532" y="3715512"/>
            <a:ext cx="466344" cy="475488"/>
          </a:xfrm>
          <a:prstGeom prst="ellipse">
            <a:avLst/>
          </a:prstGeom>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Calibri" panose="020F0502020204030204" pitchFamily="34" charset="0"/>
                <a:cs typeface="Calibri" panose="020F0502020204030204" pitchFamily="34" charset="0"/>
              </a:rPr>
              <a:t>#3</a:t>
            </a:r>
          </a:p>
        </p:txBody>
      </p:sp>
      <p:sp>
        <p:nvSpPr>
          <p:cNvPr id="32" name="Oval 31">
            <a:extLst>
              <a:ext uri="{FF2B5EF4-FFF2-40B4-BE49-F238E27FC236}">
                <a16:creationId xmlns:a16="http://schemas.microsoft.com/office/drawing/2014/main" id="{CED14413-99BB-6017-7EE4-2C67BBC62BFD}"/>
              </a:ext>
            </a:extLst>
          </p:cNvPr>
          <p:cNvSpPr/>
          <p:nvPr/>
        </p:nvSpPr>
        <p:spPr>
          <a:xfrm>
            <a:off x="384532" y="4267200"/>
            <a:ext cx="466344" cy="475488"/>
          </a:xfrm>
          <a:prstGeom prst="ellipse">
            <a:avLst/>
          </a:prstGeom>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Calibri" panose="020F0502020204030204" pitchFamily="34" charset="0"/>
                <a:cs typeface="Calibri" panose="020F0502020204030204" pitchFamily="34" charset="0"/>
              </a:rPr>
              <a:t>#4</a:t>
            </a:r>
          </a:p>
        </p:txBody>
      </p:sp>
      <p:sp>
        <p:nvSpPr>
          <p:cNvPr id="33" name="Oval 32">
            <a:extLst>
              <a:ext uri="{FF2B5EF4-FFF2-40B4-BE49-F238E27FC236}">
                <a16:creationId xmlns:a16="http://schemas.microsoft.com/office/drawing/2014/main" id="{DA1DDC1B-AA92-6266-5BD5-4DBD2CA9C783}"/>
              </a:ext>
            </a:extLst>
          </p:cNvPr>
          <p:cNvSpPr/>
          <p:nvPr/>
        </p:nvSpPr>
        <p:spPr>
          <a:xfrm>
            <a:off x="384532" y="4915894"/>
            <a:ext cx="466344" cy="475488"/>
          </a:xfrm>
          <a:prstGeom prst="ellipse">
            <a:avLst/>
          </a:prstGeom>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Calibri" panose="020F0502020204030204" pitchFamily="34" charset="0"/>
                <a:cs typeface="Calibri" panose="020F0502020204030204" pitchFamily="34" charset="0"/>
              </a:rPr>
              <a:t>#5</a:t>
            </a:r>
          </a:p>
        </p:txBody>
      </p:sp>
      <p:sp>
        <p:nvSpPr>
          <p:cNvPr id="34" name="TextBox 33">
            <a:extLst>
              <a:ext uri="{FF2B5EF4-FFF2-40B4-BE49-F238E27FC236}">
                <a16:creationId xmlns:a16="http://schemas.microsoft.com/office/drawing/2014/main" id="{F81C5B2B-C1C6-8177-3E2B-792E12535ED7}"/>
              </a:ext>
            </a:extLst>
          </p:cNvPr>
          <p:cNvSpPr txBox="1"/>
          <p:nvPr/>
        </p:nvSpPr>
        <p:spPr>
          <a:xfrm>
            <a:off x="994132" y="2515726"/>
            <a:ext cx="3124200" cy="443198"/>
          </a:xfrm>
          <a:prstGeom prst="rect">
            <a:avLst/>
          </a:prstGeom>
          <a:noFill/>
        </p:spPr>
        <p:txBody>
          <a:bodyPr wrap="square" rtlCol="0">
            <a:spAutoFit/>
          </a:bodyPr>
          <a:lstStyle/>
          <a:p>
            <a:pPr>
              <a:lnSpc>
                <a:spcPct val="95000"/>
              </a:lnSpc>
            </a:pPr>
            <a:r>
              <a:rPr lang="en-US" sz="1200" b="1" dirty="0">
                <a:cs typeface="Calibri" panose="020F0502020204030204" pitchFamily="34" charset="0"/>
              </a:rPr>
              <a:t>98% </a:t>
            </a:r>
            <a:r>
              <a:rPr lang="en-US" sz="1200" dirty="0">
                <a:cs typeface="Calibri" panose="020F0502020204030204" pitchFamily="34" charset="0"/>
              </a:rPr>
              <a:t>Feel that parents are welcomed and involved in the school community</a:t>
            </a:r>
          </a:p>
        </p:txBody>
      </p:sp>
      <p:sp>
        <p:nvSpPr>
          <p:cNvPr id="35" name="TextBox 34">
            <a:extLst>
              <a:ext uri="{FF2B5EF4-FFF2-40B4-BE49-F238E27FC236}">
                <a16:creationId xmlns:a16="http://schemas.microsoft.com/office/drawing/2014/main" id="{F471DC9B-AC22-DADA-CEA9-92A8513BE48E}"/>
              </a:ext>
            </a:extLst>
          </p:cNvPr>
          <p:cNvSpPr txBox="1"/>
          <p:nvPr/>
        </p:nvSpPr>
        <p:spPr>
          <a:xfrm>
            <a:off x="994132" y="3038969"/>
            <a:ext cx="3124200" cy="618631"/>
          </a:xfrm>
          <a:prstGeom prst="rect">
            <a:avLst/>
          </a:prstGeom>
          <a:noFill/>
        </p:spPr>
        <p:txBody>
          <a:bodyPr wrap="square" rtlCol="0">
            <a:spAutoFit/>
          </a:bodyPr>
          <a:lstStyle/>
          <a:p>
            <a:pPr>
              <a:lnSpc>
                <a:spcPct val="95000"/>
              </a:lnSpc>
            </a:pPr>
            <a:r>
              <a:rPr lang="en-US" sz="1200" b="1" dirty="0">
                <a:cs typeface="Calibri" panose="020F0502020204030204" pitchFamily="34" charset="0"/>
              </a:rPr>
              <a:t>98%</a:t>
            </a:r>
            <a:r>
              <a:rPr lang="en-US" sz="1200" dirty="0">
                <a:cs typeface="Calibri" panose="020F0502020204030204" pitchFamily="34" charset="0"/>
              </a:rPr>
              <a:t> Believe the school exhibits respect for all members of the school community</a:t>
            </a:r>
          </a:p>
        </p:txBody>
      </p:sp>
      <p:sp>
        <p:nvSpPr>
          <p:cNvPr id="36" name="TextBox 35">
            <a:extLst>
              <a:ext uri="{FF2B5EF4-FFF2-40B4-BE49-F238E27FC236}">
                <a16:creationId xmlns:a16="http://schemas.microsoft.com/office/drawing/2014/main" id="{50524B52-D498-E2DC-8020-355DB282D24D}"/>
              </a:ext>
            </a:extLst>
          </p:cNvPr>
          <p:cNvSpPr txBox="1"/>
          <p:nvPr/>
        </p:nvSpPr>
        <p:spPr>
          <a:xfrm>
            <a:off x="994132" y="3724434"/>
            <a:ext cx="3276600" cy="443198"/>
          </a:xfrm>
          <a:prstGeom prst="rect">
            <a:avLst/>
          </a:prstGeom>
          <a:noFill/>
        </p:spPr>
        <p:txBody>
          <a:bodyPr wrap="square" rtlCol="0">
            <a:spAutoFit/>
          </a:bodyPr>
          <a:lstStyle/>
          <a:p>
            <a:pPr>
              <a:lnSpc>
                <a:spcPct val="95000"/>
              </a:lnSpc>
            </a:pPr>
            <a:r>
              <a:rPr lang="en-US" sz="1200" b="1" dirty="0">
                <a:cs typeface="Calibri" panose="020F0502020204030204" pitchFamily="34" charset="0"/>
              </a:rPr>
              <a:t>97%</a:t>
            </a:r>
            <a:r>
              <a:rPr lang="en-US" sz="1200" dirty="0">
                <a:cs typeface="Calibri" panose="020F0502020204030204" pitchFamily="34" charset="0"/>
              </a:rPr>
              <a:t> Say parents can easily communicate with teachers and school leadership</a:t>
            </a:r>
          </a:p>
        </p:txBody>
      </p:sp>
      <p:sp>
        <p:nvSpPr>
          <p:cNvPr id="37" name="TextBox 36">
            <a:extLst>
              <a:ext uri="{FF2B5EF4-FFF2-40B4-BE49-F238E27FC236}">
                <a16:creationId xmlns:a16="http://schemas.microsoft.com/office/drawing/2014/main" id="{F0FA598E-A1E8-1215-DB70-DD66BF87B351}"/>
              </a:ext>
            </a:extLst>
          </p:cNvPr>
          <p:cNvSpPr txBox="1"/>
          <p:nvPr/>
        </p:nvSpPr>
        <p:spPr>
          <a:xfrm>
            <a:off x="994132" y="4943969"/>
            <a:ext cx="3429000" cy="618631"/>
          </a:xfrm>
          <a:prstGeom prst="rect">
            <a:avLst/>
          </a:prstGeom>
          <a:noFill/>
        </p:spPr>
        <p:txBody>
          <a:bodyPr wrap="square" rtlCol="0">
            <a:spAutoFit/>
          </a:bodyPr>
          <a:lstStyle/>
          <a:p>
            <a:pPr>
              <a:lnSpc>
                <a:spcPct val="95000"/>
              </a:lnSpc>
            </a:pPr>
            <a:r>
              <a:rPr lang="en-US" sz="1200" b="1" dirty="0">
                <a:cs typeface="Calibri" panose="020F0502020204030204" pitchFamily="34" charset="0"/>
              </a:rPr>
              <a:t>92%</a:t>
            </a:r>
            <a:r>
              <a:rPr lang="en-US" sz="1200" dirty="0">
                <a:cs typeface="Calibri" panose="020F0502020204030204" pitchFamily="34" charset="0"/>
              </a:rPr>
              <a:t> Believe the school community is perceived as committed to the mission of the school</a:t>
            </a:r>
          </a:p>
        </p:txBody>
      </p:sp>
      <p:sp>
        <p:nvSpPr>
          <p:cNvPr id="38" name="TextBox 37">
            <a:extLst>
              <a:ext uri="{FF2B5EF4-FFF2-40B4-BE49-F238E27FC236}">
                <a16:creationId xmlns:a16="http://schemas.microsoft.com/office/drawing/2014/main" id="{E9A16B70-829C-64D7-C1C0-FFAFD341ADE8}"/>
              </a:ext>
            </a:extLst>
          </p:cNvPr>
          <p:cNvSpPr txBox="1"/>
          <p:nvPr/>
        </p:nvSpPr>
        <p:spPr>
          <a:xfrm>
            <a:off x="1003276" y="4258169"/>
            <a:ext cx="3124200" cy="618631"/>
          </a:xfrm>
          <a:prstGeom prst="rect">
            <a:avLst/>
          </a:prstGeom>
          <a:noFill/>
        </p:spPr>
        <p:txBody>
          <a:bodyPr wrap="square" rtlCol="0">
            <a:spAutoFit/>
          </a:bodyPr>
          <a:lstStyle/>
          <a:p>
            <a:pPr>
              <a:lnSpc>
                <a:spcPct val="95000"/>
              </a:lnSpc>
            </a:pPr>
            <a:r>
              <a:rPr lang="en-US" sz="1200" b="1" dirty="0">
                <a:cs typeface="Calibri" panose="020F0502020204030204" pitchFamily="34" charset="0"/>
              </a:rPr>
              <a:t>94%</a:t>
            </a:r>
            <a:r>
              <a:rPr lang="en-US" sz="1200" dirty="0">
                <a:cs typeface="Calibri" panose="020F0502020204030204" pitchFamily="34" charset="0"/>
              </a:rPr>
              <a:t> Feel that students feel welcome, supported, and safe in the school environment</a:t>
            </a:r>
          </a:p>
        </p:txBody>
      </p:sp>
      <p:sp>
        <p:nvSpPr>
          <p:cNvPr id="42" name="TextBox 41">
            <a:extLst>
              <a:ext uri="{FF2B5EF4-FFF2-40B4-BE49-F238E27FC236}">
                <a16:creationId xmlns:a16="http://schemas.microsoft.com/office/drawing/2014/main" id="{C51565EB-F26F-27AC-9039-25B2DBEB7B60}"/>
              </a:ext>
            </a:extLst>
          </p:cNvPr>
          <p:cNvSpPr txBox="1"/>
          <p:nvPr/>
        </p:nvSpPr>
        <p:spPr>
          <a:xfrm>
            <a:off x="-39689" y="6629400"/>
            <a:ext cx="12228513" cy="223907"/>
          </a:xfrm>
          <a:prstGeom prst="rect">
            <a:avLst/>
          </a:prstGeom>
          <a:noFill/>
        </p:spPr>
        <p:txBody>
          <a:bodyPr wrap="square" rtlCol="0">
            <a:spAutoFit/>
          </a:bodyPr>
          <a:lstStyle/>
          <a:p>
            <a:pPr algn="ctr">
              <a:lnSpc>
                <a:spcPct val="95000"/>
              </a:lnSpc>
            </a:pPr>
            <a:r>
              <a:rPr lang="en-US" sz="900" dirty="0">
                <a:cs typeface="Calibri" panose="020F0502020204030204" pitchFamily="34" charset="0"/>
              </a:rPr>
              <a:t>June 2022 online survey conducted among 75 St. Catherine of Siena parents</a:t>
            </a:r>
          </a:p>
        </p:txBody>
      </p:sp>
      <p:sp>
        <p:nvSpPr>
          <p:cNvPr id="47" name="TextBox 46">
            <a:extLst>
              <a:ext uri="{FF2B5EF4-FFF2-40B4-BE49-F238E27FC236}">
                <a16:creationId xmlns:a16="http://schemas.microsoft.com/office/drawing/2014/main" id="{EAAAE939-72AF-04C2-F14A-AD6161F425DA}"/>
              </a:ext>
            </a:extLst>
          </p:cNvPr>
          <p:cNvSpPr txBox="1"/>
          <p:nvPr/>
        </p:nvSpPr>
        <p:spPr>
          <a:xfrm>
            <a:off x="7934456" y="2934011"/>
            <a:ext cx="2579556" cy="2299860"/>
          </a:xfrm>
          <a:prstGeom prst="rect">
            <a:avLst/>
          </a:prstGeom>
          <a:noFill/>
        </p:spPr>
        <p:txBody>
          <a:bodyPr wrap="square" rtlCol="0">
            <a:spAutoFit/>
          </a:bodyPr>
          <a:lstStyle/>
          <a:p>
            <a:pPr algn="ctr">
              <a:lnSpc>
                <a:spcPct val="95000"/>
              </a:lnSpc>
            </a:pPr>
            <a:r>
              <a:rPr lang="en-US" sz="1400" b="1" dirty="0">
                <a:cs typeface="Calibri" panose="020F0502020204030204" pitchFamily="34" charset="0"/>
              </a:rPr>
              <a:t>Top Facility Ratings: </a:t>
            </a:r>
          </a:p>
          <a:p>
            <a:pPr algn="ctr">
              <a:lnSpc>
                <a:spcPct val="95000"/>
              </a:lnSpc>
            </a:pPr>
            <a:endParaRPr lang="en-US" sz="1400" dirty="0">
              <a:cs typeface="Calibri" panose="020F0502020204030204" pitchFamily="34" charset="0"/>
            </a:endParaRPr>
          </a:p>
          <a:p>
            <a:pPr algn="ctr">
              <a:lnSpc>
                <a:spcPct val="95000"/>
              </a:lnSpc>
            </a:pPr>
            <a:endParaRPr lang="en-US" sz="1400" dirty="0">
              <a:cs typeface="Calibri" panose="020F0502020204030204" pitchFamily="34" charset="0"/>
            </a:endParaRPr>
          </a:p>
          <a:p>
            <a:pPr algn="ctr">
              <a:lnSpc>
                <a:spcPct val="95000"/>
              </a:lnSpc>
            </a:pPr>
            <a:r>
              <a:rPr lang="en-US" sz="1400" dirty="0">
                <a:cs typeface="Calibri" panose="020F0502020204030204" pitchFamily="34" charset="0"/>
              </a:rPr>
              <a:t>Overall Cleanliness – </a:t>
            </a:r>
            <a:r>
              <a:rPr lang="en-US" sz="1400" b="1" dirty="0">
                <a:cs typeface="Calibri" panose="020F0502020204030204" pitchFamily="34" charset="0"/>
              </a:rPr>
              <a:t>74%</a:t>
            </a:r>
          </a:p>
          <a:p>
            <a:pPr algn="ctr">
              <a:lnSpc>
                <a:spcPct val="95000"/>
              </a:lnSpc>
            </a:pPr>
            <a:endParaRPr lang="en-US" sz="1400" dirty="0">
              <a:cs typeface="Calibri" panose="020F0502020204030204" pitchFamily="34" charset="0"/>
            </a:endParaRPr>
          </a:p>
          <a:p>
            <a:pPr algn="ctr">
              <a:lnSpc>
                <a:spcPct val="95000"/>
              </a:lnSpc>
            </a:pPr>
            <a:r>
              <a:rPr lang="en-US" sz="1400" dirty="0">
                <a:cs typeface="Calibri" panose="020F0502020204030204" pitchFamily="34" charset="0"/>
              </a:rPr>
              <a:t>Gym – </a:t>
            </a:r>
            <a:r>
              <a:rPr lang="en-US" sz="1400" b="1" dirty="0">
                <a:cs typeface="Calibri" panose="020F0502020204030204" pitchFamily="34" charset="0"/>
              </a:rPr>
              <a:t>70%</a:t>
            </a:r>
          </a:p>
          <a:p>
            <a:pPr algn="ctr">
              <a:lnSpc>
                <a:spcPct val="95000"/>
              </a:lnSpc>
            </a:pPr>
            <a:endParaRPr lang="en-US" sz="1400" b="1" dirty="0">
              <a:cs typeface="Calibri" panose="020F0502020204030204" pitchFamily="34" charset="0"/>
            </a:endParaRPr>
          </a:p>
          <a:p>
            <a:pPr algn="ctr">
              <a:lnSpc>
                <a:spcPct val="95000"/>
              </a:lnSpc>
            </a:pPr>
            <a:r>
              <a:rPr lang="en-US" sz="1400" dirty="0">
                <a:cs typeface="Calibri" panose="020F0502020204030204" pitchFamily="34" charset="0"/>
              </a:rPr>
              <a:t>Classrooms – </a:t>
            </a:r>
            <a:r>
              <a:rPr lang="en-US" sz="1400" b="1" dirty="0">
                <a:cs typeface="Calibri" panose="020F0502020204030204" pitchFamily="34" charset="0"/>
              </a:rPr>
              <a:t>58%</a:t>
            </a:r>
          </a:p>
          <a:p>
            <a:pPr algn="ctr">
              <a:lnSpc>
                <a:spcPct val="95000"/>
              </a:lnSpc>
            </a:pPr>
            <a:endParaRPr lang="en-US" sz="1400" b="1" dirty="0">
              <a:cs typeface="Calibri" panose="020F0502020204030204" pitchFamily="34" charset="0"/>
            </a:endParaRPr>
          </a:p>
          <a:p>
            <a:pPr algn="ctr">
              <a:lnSpc>
                <a:spcPct val="95000"/>
              </a:lnSpc>
            </a:pPr>
            <a:endParaRPr lang="en-US" sz="1400" b="1" dirty="0">
              <a:cs typeface="Calibri" panose="020F0502020204030204" pitchFamily="34" charset="0"/>
            </a:endParaRPr>
          </a:p>
          <a:p>
            <a:pPr>
              <a:lnSpc>
                <a:spcPct val="95000"/>
              </a:lnSpc>
            </a:pPr>
            <a:endParaRPr lang="en-US" sz="1100" dirty="0">
              <a:cs typeface="Calibri" panose="020F0502020204030204" pitchFamily="34" charset="0"/>
            </a:endParaRPr>
          </a:p>
        </p:txBody>
      </p:sp>
      <p:sp>
        <p:nvSpPr>
          <p:cNvPr id="23" name="TextBox 22">
            <a:extLst>
              <a:ext uri="{FF2B5EF4-FFF2-40B4-BE49-F238E27FC236}">
                <a16:creationId xmlns:a16="http://schemas.microsoft.com/office/drawing/2014/main" id="{85C718FF-CAAF-F0B4-41A2-811AAFECFC7D}"/>
              </a:ext>
            </a:extLst>
          </p:cNvPr>
          <p:cNvSpPr txBox="1"/>
          <p:nvPr/>
        </p:nvSpPr>
        <p:spPr>
          <a:xfrm>
            <a:off x="4597457" y="1349193"/>
            <a:ext cx="1818670" cy="677108"/>
          </a:xfrm>
          <a:prstGeom prst="rect">
            <a:avLst/>
          </a:prstGeom>
          <a:noFill/>
        </p:spPr>
        <p:txBody>
          <a:bodyPr wrap="square" rtlCol="0">
            <a:spAutoFit/>
          </a:bodyPr>
          <a:lstStyle/>
          <a:p>
            <a:pPr algn="ctr">
              <a:lnSpc>
                <a:spcPct val="95000"/>
              </a:lnSpc>
            </a:pPr>
            <a:r>
              <a:rPr lang="en-US" sz="2000" b="1" dirty="0">
                <a:cs typeface="Calibri" panose="020F0502020204030204" pitchFamily="34" charset="0"/>
              </a:rPr>
              <a:t>Satisfaction </a:t>
            </a:r>
          </a:p>
          <a:p>
            <a:pPr algn="ctr">
              <a:lnSpc>
                <a:spcPct val="95000"/>
              </a:lnSpc>
            </a:pPr>
            <a:r>
              <a:rPr lang="en-US" sz="2000" b="1" dirty="0">
                <a:cs typeface="Calibri" panose="020F0502020204030204" pitchFamily="34" charset="0"/>
              </a:rPr>
              <a:t> Ratings</a:t>
            </a:r>
          </a:p>
        </p:txBody>
      </p:sp>
      <p:grpSp>
        <p:nvGrpSpPr>
          <p:cNvPr id="24" name="Group 23">
            <a:extLst>
              <a:ext uri="{FF2B5EF4-FFF2-40B4-BE49-F238E27FC236}">
                <a16:creationId xmlns:a16="http://schemas.microsoft.com/office/drawing/2014/main" id="{08083D81-7319-9982-5296-CA75F2048C6A}"/>
              </a:ext>
            </a:extLst>
          </p:cNvPr>
          <p:cNvGrpSpPr/>
          <p:nvPr/>
        </p:nvGrpSpPr>
        <p:grpSpPr>
          <a:xfrm>
            <a:off x="7018942" y="1200583"/>
            <a:ext cx="4485670" cy="4209617"/>
            <a:chOff x="7018942" y="1065674"/>
            <a:chExt cx="4485670" cy="4209617"/>
          </a:xfrm>
        </p:grpSpPr>
        <p:sp>
          <p:nvSpPr>
            <p:cNvPr id="6" name="Rectangle 5">
              <a:extLst>
                <a:ext uri="{FF2B5EF4-FFF2-40B4-BE49-F238E27FC236}">
                  <a16:creationId xmlns:a16="http://schemas.microsoft.com/office/drawing/2014/main" id="{D9F81E63-60D0-CA6A-AD64-FE183E5916F7}"/>
                </a:ext>
              </a:extLst>
            </p:cNvPr>
            <p:cNvSpPr/>
            <p:nvPr/>
          </p:nvSpPr>
          <p:spPr>
            <a:xfrm>
              <a:off x="7507680" y="2517750"/>
              <a:ext cx="3423881" cy="2757541"/>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descr="Clock with solid fill">
              <a:extLst>
                <a:ext uri="{FF2B5EF4-FFF2-40B4-BE49-F238E27FC236}">
                  <a16:creationId xmlns:a16="http://schemas.microsoft.com/office/drawing/2014/main" id="{D08C71E3-704C-0E67-6D8A-46930C746ED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37612" y="1447800"/>
              <a:ext cx="914400" cy="914400"/>
            </a:xfrm>
            <a:prstGeom prst="rect">
              <a:avLst/>
            </a:prstGeom>
          </p:spPr>
        </p:pic>
        <p:sp>
          <p:nvSpPr>
            <p:cNvPr id="18" name="Isosceles Triangle 17">
              <a:extLst>
                <a:ext uri="{FF2B5EF4-FFF2-40B4-BE49-F238E27FC236}">
                  <a16:creationId xmlns:a16="http://schemas.microsoft.com/office/drawing/2014/main" id="{EC7B137F-0A66-11A2-52BF-3F1F44AE4BDE}"/>
                </a:ext>
              </a:extLst>
            </p:cNvPr>
            <p:cNvSpPr/>
            <p:nvPr/>
          </p:nvSpPr>
          <p:spPr>
            <a:xfrm>
              <a:off x="7018942" y="1065674"/>
              <a:ext cx="4485670" cy="1448926"/>
            </a:xfrm>
            <a:prstGeom prst="triangle">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Slide Number Placeholder 3">
            <a:extLst>
              <a:ext uri="{FF2B5EF4-FFF2-40B4-BE49-F238E27FC236}">
                <a16:creationId xmlns:a16="http://schemas.microsoft.com/office/drawing/2014/main" id="{FF199A84-B226-C766-8D54-7EE32E5158F1}"/>
              </a:ext>
            </a:extLst>
          </p:cNvPr>
          <p:cNvSpPr txBox="1">
            <a:spLocks/>
          </p:cNvSpPr>
          <p:nvPr/>
        </p:nvSpPr>
        <p:spPr>
          <a:xfrm>
            <a:off x="10648310" y="6414111"/>
            <a:ext cx="1107518" cy="320675"/>
          </a:xfrm>
          <a:prstGeom prst="rect">
            <a:avLst/>
          </a:prstGeom>
        </p:spPr>
        <p:txBody>
          <a:bodyPr vert="horz" lIns="121899" tIns="60949" rIns="121899" bIns="60949" rtlCol="0" anchor="b"/>
          <a:lstStyle>
            <a:defPPr>
              <a:defRPr lang="en-US"/>
            </a:defPPr>
            <a:lvl1pPr marL="0" algn="r" defTabSz="1218987" rtl="0" eaLnBrk="1" latinLnBrk="0" hangingPunct="1">
              <a:defRPr sz="1200" kern="1200">
                <a:solidFill>
                  <a:schemeClr val="tx2">
                    <a:lumMod val="50000"/>
                  </a:schemeClr>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fld id="{DA60BA0E-20D0-4E7C-B286-26C960A6788F}" type="slidenum">
              <a:rPr lang="en-US" sz="900" smtClean="0"/>
              <a:pPr/>
              <a:t>18</a:t>
            </a:fld>
            <a:endParaRPr lang="en-US" sz="900" dirty="0"/>
          </a:p>
        </p:txBody>
      </p:sp>
      <p:sp>
        <p:nvSpPr>
          <p:cNvPr id="28" name="TextBox 27">
            <a:extLst>
              <a:ext uri="{FF2B5EF4-FFF2-40B4-BE49-F238E27FC236}">
                <a16:creationId xmlns:a16="http://schemas.microsoft.com/office/drawing/2014/main" id="{D50D9FC6-FBFD-FE30-EB32-46425D484899}"/>
              </a:ext>
            </a:extLst>
          </p:cNvPr>
          <p:cNvSpPr txBox="1"/>
          <p:nvPr/>
        </p:nvSpPr>
        <p:spPr>
          <a:xfrm>
            <a:off x="4607070" y="2590800"/>
            <a:ext cx="1818670" cy="735586"/>
          </a:xfrm>
          <a:prstGeom prst="rect">
            <a:avLst/>
          </a:prstGeom>
          <a:solidFill>
            <a:schemeClr val="bg1">
              <a:lumMod val="85000"/>
            </a:schemeClr>
          </a:solidFill>
          <a:effectLst>
            <a:innerShdw blurRad="63500" dist="50800" dir="16200000">
              <a:prstClr val="black">
                <a:alpha val="50000"/>
              </a:prstClr>
            </a:innerShdw>
            <a:softEdge rad="12700"/>
          </a:effectLst>
          <a:scene3d>
            <a:camera prst="orthographicFront"/>
            <a:lightRig rig="threePt" dir="t"/>
          </a:scene3d>
          <a:sp3d prstMaterial="matte"/>
        </p:spPr>
        <p:txBody>
          <a:bodyPr wrap="square" rtlCol="0">
            <a:spAutoFit/>
          </a:bodyPr>
          <a:lstStyle/>
          <a:p>
            <a:pPr algn="ctr">
              <a:lnSpc>
                <a:spcPct val="95000"/>
              </a:lnSpc>
            </a:pPr>
            <a:r>
              <a:rPr lang="en-US" sz="1100" b="1" dirty="0">
                <a:cs typeface="Calibri" panose="020F0502020204030204" pitchFamily="34" charset="0"/>
              </a:rPr>
              <a:t>96% </a:t>
            </a:r>
          </a:p>
          <a:p>
            <a:pPr algn="ctr">
              <a:lnSpc>
                <a:spcPct val="95000"/>
              </a:lnSpc>
            </a:pPr>
            <a:r>
              <a:rPr lang="en-US" sz="1100" dirty="0">
                <a:cs typeface="Calibri" panose="020F0502020204030204" pitchFamily="34" charset="0"/>
              </a:rPr>
              <a:t>satisfied with response when contacting school</a:t>
            </a:r>
          </a:p>
        </p:txBody>
      </p:sp>
      <p:sp>
        <p:nvSpPr>
          <p:cNvPr id="39" name="TextBox 38">
            <a:extLst>
              <a:ext uri="{FF2B5EF4-FFF2-40B4-BE49-F238E27FC236}">
                <a16:creationId xmlns:a16="http://schemas.microsoft.com/office/drawing/2014/main" id="{525CAF5A-A62D-A422-97BD-9EACE0B4417E}"/>
              </a:ext>
            </a:extLst>
          </p:cNvPr>
          <p:cNvSpPr txBox="1"/>
          <p:nvPr/>
        </p:nvSpPr>
        <p:spPr>
          <a:xfrm>
            <a:off x="4614943" y="3415009"/>
            <a:ext cx="1818670" cy="735586"/>
          </a:xfrm>
          <a:prstGeom prst="rect">
            <a:avLst/>
          </a:prstGeom>
          <a:solidFill>
            <a:schemeClr val="bg1">
              <a:lumMod val="85000"/>
            </a:schemeClr>
          </a:solidFill>
          <a:effectLst>
            <a:innerShdw blurRad="63500" dist="50800" dir="16200000">
              <a:prstClr val="black">
                <a:alpha val="50000"/>
              </a:prstClr>
            </a:innerShdw>
            <a:softEdge rad="12700"/>
          </a:effectLst>
          <a:scene3d>
            <a:camera prst="orthographicFront"/>
            <a:lightRig rig="threePt" dir="t"/>
          </a:scene3d>
          <a:sp3d prstMaterial="matte"/>
        </p:spPr>
        <p:txBody>
          <a:bodyPr wrap="square" rtlCol="0">
            <a:spAutoFit/>
          </a:bodyPr>
          <a:lstStyle/>
          <a:p>
            <a:pPr algn="ctr">
              <a:lnSpc>
                <a:spcPct val="95000"/>
              </a:lnSpc>
            </a:pPr>
            <a:r>
              <a:rPr lang="en-US" sz="1100" b="1" dirty="0">
                <a:cs typeface="Calibri" panose="020F0502020204030204" pitchFamily="34" charset="0"/>
              </a:rPr>
              <a:t>91% </a:t>
            </a:r>
          </a:p>
          <a:p>
            <a:pPr algn="ctr">
              <a:lnSpc>
                <a:spcPct val="95000"/>
              </a:lnSpc>
            </a:pPr>
            <a:r>
              <a:rPr lang="en-US" sz="1100" dirty="0">
                <a:cs typeface="Calibri" panose="020F0502020204030204" pitchFamily="34" charset="0"/>
              </a:rPr>
              <a:t>satisfied with care and nurturing children receive</a:t>
            </a:r>
          </a:p>
        </p:txBody>
      </p:sp>
    </p:spTree>
    <p:extLst>
      <p:ext uri="{BB962C8B-B14F-4D97-AF65-F5344CB8AC3E}">
        <p14:creationId xmlns:p14="http://schemas.microsoft.com/office/powerpoint/2010/main" val="4263086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85E748F-B2CC-B662-26F2-0AAB5C7D0D9E}"/>
              </a:ext>
            </a:extLst>
          </p:cNvPr>
          <p:cNvSpPr txBox="1"/>
          <p:nvPr/>
        </p:nvSpPr>
        <p:spPr>
          <a:xfrm>
            <a:off x="1102113" y="304800"/>
            <a:ext cx="10172549" cy="794064"/>
          </a:xfrm>
          <a:prstGeom prst="rect">
            <a:avLst/>
          </a:prstGeom>
          <a:solidFill>
            <a:schemeClr val="accent3">
              <a:lumMod val="75000"/>
            </a:schemeClr>
          </a:solidFill>
        </p:spPr>
        <p:txBody>
          <a:bodyPr wrap="square" rtlCol="0">
            <a:spAutoFit/>
          </a:bodyPr>
          <a:lstStyle/>
          <a:p>
            <a:pPr algn="ctr">
              <a:lnSpc>
                <a:spcPct val="95000"/>
              </a:lnSpc>
            </a:pPr>
            <a:r>
              <a:rPr lang="en-US" dirty="0">
                <a:solidFill>
                  <a:srgbClr val="FFCC00"/>
                </a:solidFill>
                <a:cs typeface="Calibri" panose="020F0502020204030204" pitchFamily="34" charset="0"/>
              </a:rPr>
              <a:t>Parent Feedback: </a:t>
            </a:r>
          </a:p>
          <a:p>
            <a:pPr algn="ctr">
              <a:lnSpc>
                <a:spcPct val="95000"/>
              </a:lnSpc>
            </a:pPr>
            <a:r>
              <a:rPr lang="en-US" dirty="0">
                <a:solidFill>
                  <a:srgbClr val="FFCC00"/>
                </a:solidFill>
                <a:cs typeface="Calibri" panose="020F0502020204030204" pitchFamily="34" charset="0"/>
              </a:rPr>
              <a:t>Key Selling Points</a:t>
            </a:r>
          </a:p>
        </p:txBody>
      </p:sp>
      <p:graphicFrame>
        <p:nvGraphicFramePr>
          <p:cNvPr id="25" name="Chart 24">
            <a:extLst>
              <a:ext uri="{FF2B5EF4-FFF2-40B4-BE49-F238E27FC236}">
                <a16:creationId xmlns:a16="http://schemas.microsoft.com/office/drawing/2014/main" id="{9949A041-A2D1-A309-C183-3C761AFAAFA1}"/>
              </a:ext>
            </a:extLst>
          </p:cNvPr>
          <p:cNvGraphicFramePr/>
          <p:nvPr/>
        </p:nvGraphicFramePr>
        <p:xfrm>
          <a:off x="4265612" y="1066800"/>
          <a:ext cx="3348945" cy="3276600"/>
        </p:xfrm>
        <a:graphic>
          <a:graphicData uri="http://schemas.openxmlformats.org/drawingml/2006/chart">
            <c:chart xmlns:c="http://schemas.openxmlformats.org/drawingml/2006/chart" xmlns:r="http://schemas.openxmlformats.org/officeDocument/2006/relationships" r:id="rId2"/>
          </a:graphicData>
        </a:graphic>
      </p:graphicFrame>
      <p:pic>
        <p:nvPicPr>
          <p:cNvPr id="40" name="Graphic 39" descr="Smiling with hearts face outline with solid fill">
            <a:extLst>
              <a:ext uri="{FF2B5EF4-FFF2-40B4-BE49-F238E27FC236}">
                <a16:creationId xmlns:a16="http://schemas.microsoft.com/office/drawing/2014/main" id="{BE13BD54-4807-5B41-342B-BE9692D2FF7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7067" y="4554500"/>
            <a:ext cx="914400" cy="914400"/>
          </a:xfrm>
          <a:prstGeom prst="rect">
            <a:avLst/>
          </a:prstGeom>
        </p:spPr>
      </p:pic>
      <p:sp>
        <p:nvSpPr>
          <p:cNvPr id="41" name="TextBox 40">
            <a:extLst>
              <a:ext uri="{FF2B5EF4-FFF2-40B4-BE49-F238E27FC236}">
                <a16:creationId xmlns:a16="http://schemas.microsoft.com/office/drawing/2014/main" id="{9C46B9AB-4FC0-8718-8C52-45D83F041DEB}"/>
              </a:ext>
            </a:extLst>
          </p:cNvPr>
          <p:cNvSpPr txBox="1"/>
          <p:nvPr/>
        </p:nvSpPr>
        <p:spPr>
          <a:xfrm>
            <a:off x="1221467" y="4419600"/>
            <a:ext cx="10287548" cy="1072088"/>
          </a:xfrm>
          <a:prstGeom prst="rect">
            <a:avLst/>
          </a:prstGeom>
          <a:noFill/>
        </p:spPr>
        <p:txBody>
          <a:bodyPr wrap="square" rtlCol="0">
            <a:spAutoFit/>
          </a:bodyPr>
          <a:lstStyle/>
          <a:p>
            <a:pPr>
              <a:lnSpc>
                <a:spcPct val="95000"/>
              </a:lnSpc>
              <a:spcBef>
                <a:spcPts val="100"/>
              </a:spcBef>
              <a:spcAft>
                <a:spcPts val="100"/>
              </a:spcAft>
            </a:pPr>
            <a:r>
              <a:rPr lang="en-US" sz="1200" b="1" dirty="0">
                <a:solidFill>
                  <a:schemeClr val="accent2">
                    <a:lumMod val="50000"/>
                  </a:schemeClr>
                </a:solidFill>
                <a:cs typeface="Calibri" panose="020F0502020204030204" pitchFamily="34" charset="0"/>
              </a:rPr>
              <a:t>37%</a:t>
            </a:r>
            <a:r>
              <a:rPr lang="en-US" sz="1200" dirty="0">
                <a:solidFill>
                  <a:schemeClr val="accent2">
                    <a:lumMod val="50000"/>
                  </a:schemeClr>
                </a:solidFill>
                <a:cs typeface="Calibri" panose="020F0502020204030204" pitchFamily="34" charset="0"/>
              </a:rPr>
              <a:t> said they like the school’s positive feel/feeling loved/feeling welcome/everyone gets along/one big family/closeness/friends</a:t>
            </a:r>
          </a:p>
          <a:p>
            <a:pPr>
              <a:lnSpc>
                <a:spcPct val="95000"/>
              </a:lnSpc>
              <a:spcBef>
                <a:spcPts val="100"/>
              </a:spcBef>
              <a:spcAft>
                <a:spcPts val="100"/>
              </a:spcAft>
            </a:pPr>
            <a:r>
              <a:rPr lang="en-US" sz="1200" b="1" dirty="0">
                <a:solidFill>
                  <a:schemeClr val="accent2">
                    <a:lumMod val="50000"/>
                  </a:schemeClr>
                </a:solidFill>
                <a:cs typeface="Calibri" panose="020F0502020204030204" pitchFamily="34" charset="0"/>
              </a:rPr>
              <a:t>24%</a:t>
            </a:r>
            <a:r>
              <a:rPr lang="en-US" sz="1200" dirty="0">
                <a:solidFill>
                  <a:schemeClr val="accent2">
                    <a:lumMod val="50000"/>
                  </a:schemeClr>
                </a:solidFill>
                <a:cs typeface="Calibri" panose="020F0502020204030204" pitchFamily="34" charset="0"/>
              </a:rPr>
              <a:t> stated they like the small class/school size</a:t>
            </a:r>
          </a:p>
          <a:p>
            <a:pPr>
              <a:lnSpc>
                <a:spcPct val="95000"/>
              </a:lnSpc>
              <a:spcBef>
                <a:spcPts val="100"/>
              </a:spcBef>
              <a:spcAft>
                <a:spcPts val="100"/>
              </a:spcAft>
            </a:pPr>
            <a:r>
              <a:rPr lang="en-US" sz="1200" b="1" dirty="0">
                <a:solidFill>
                  <a:schemeClr val="accent2">
                    <a:lumMod val="50000"/>
                  </a:schemeClr>
                </a:solidFill>
                <a:cs typeface="Calibri" panose="020F0502020204030204" pitchFamily="34" charset="0"/>
              </a:rPr>
              <a:t>11% </a:t>
            </a:r>
            <a:r>
              <a:rPr lang="en-US" sz="1200" dirty="0">
                <a:solidFill>
                  <a:schemeClr val="accent2">
                    <a:lumMod val="50000"/>
                  </a:schemeClr>
                </a:solidFill>
                <a:cs typeface="Calibri" panose="020F0502020204030204" pitchFamily="34" charset="0"/>
              </a:rPr>
              <a:t>mentioned liking the caring/kind/understanding teachers</a:t>
            </a:r>
          </a:p>
          <a:p>
            <a:pPr>
              <a:lnSpc>
                <a:spcPct val="95000"/>
              </a:lnSpc>
              <a:spcBef>
                <a:spcPts val="100"/>
              </a:spcBef>
              <a:spcAft>
                <a:spcPts val="100"/>
              </a:spcAft>
            </a:pPr>
            <a:r>
              <a:rPr lang="en-US" sz="1200" b="1" dirty="0">
                <a:solidFill>
                  <a:schemeClr val="accent2">
                    <a:lumMod val="50000"/>
                  </a:schemeClr>
                </a:solidFill>
                <a:cs typeface="Calibri" panose="020F0502020204030204" pitchFamily="34" charset="0"/>
              </a:rPr>
              <a:t>11% </a:t>
            </a:r>
            <a:r>
              <a:rPr lang="en-US" sz="1200" dirty="0">
                <a:solidFill>
                  <a:schemeClr val="accent2">
                    <a:lumMod val="50000"/>
                  </a:schemeClr>
                </a:solidFill>
                <a:cs typeface="Calibri" panose="020F0502020204030204" pitchFamily="34" charset="0"/>
              </a:rPr>
              <a:t>mentioned focus on faith</a:t>
            </a:r>
          </a:p>
          <a:p>
            <a:pPr>
              <a:lnSpc>
                <a:spcPct val="95000"/>
              </a:lnSpc>
              <a:spcBef>
                <a:spcPts val="100"/>
              </a:spcBef>
              <a:spcAft>
                <a:spcPts val="100"/>
              </a:spcAft>
            </a:pPr>
            <a:r>
              <a:rPr lang="en-US" sz="1200" b="1" dirty="0">
                <a:solidFill>
                  <a:schemeClr val="accent2">
                    <a:lumMod val="50000"/>
                  </a:schemeClr>
                </a:solidFill>
                <a:cs typeface="Calibri" panose="020F0502020204030204" pitchFamily="34" charset="0"/>
              </a:rPr>
              <a:t>8% </a:t>
            </a:r>
            <a:r>
              <a:rPr lang="en-US" sz="1200" dirty="0">
                <a:solidFill>
                  <a:schemeClr val="accent2">
                    <a:lumMod val="50000"/>
                  </a:schemeClr>
                </a:solidFill>
                <a:cs typeface="Calibri" panose="020F0502020204030204" pitchFamily="34" charset="0"/>
              </a:rPr>
              <a:t>like that the school develops strong morals and values</a:t>
            </a:r>
          </a:p>
        </p:txBody>
      </p:sp>
      <p:sp>
        <p:nvSpPr>
          <p:cNvPr id="42" name="TextBox 41">
            <a:extLst>
              <a:ext uri="{FF2B5EF4-FFF2-40B4-BE49-F238E27FC236}">
                <a16:creationId xmlns:a16="http://schemas.microsoft.com/office/drawing/2014/main" id="{C51565EB-F26F-27AC-9039-25B2DBEB7B60}"/>
              </a:ext>
            </a:extLst>
          </p:cNvPr>
          <p:cNvSpPr txBox="1"/>
          <p:nvPr/>
        </p:nvSpPr>
        <p:spPr>
          <a:xfrm>
            <a:off x="-39689" y="6634093"/>
            <a:ext cx="12228513" cy="223907"/>
          </a:xfrm>
          <a:prstGeom prst="rect">
            <a:avLst/>
          </a:prstGeom>
          <a:noFill/>
        </p:spPr>
        <p:txBody>
          <a:bodyPr wrap="square" rtlCol="0">
            <a:spAutoFit/>
          </a:bodyPr>
          <a:lstStyle/>
          <a:p>
            <a:pPr algn="ctr">
              <a:lnSpc>
                <a:spcPct val="95000"/>
              </a:lnSpc>
            </a:pPr>
            <a:r>
              <a:rPr lang="en-US" sz="900" dirty="0">
                <a:cs typeface="Calibri" panose="020F0502020204030204" pitchFamily="34" charset="0"/>
              </a:rPr>
              <a:t>June 2022 online survey conducted among 75 St. Catherine of Siena parents</a:t>
            </a:r>
          </a:p>
        </p:txBody>
      </p:sp>
      <p:sp>
        <p:nvSpPr>
          <p:cNvPr id="2" name="TextBox 1">
            <a:extLst>
              <a:ext uri="{FF2B5EF4-FFF2-40B4-BE49-F238E27FC236}">
                <a16:creationId xmlns:a16="http://schemas.microsoft.com/office/drawing/2014/main" id="{09198048-90B2-AAE0-A02C-326E660FAB5C}"/>
              </a:ext>
            </a:extLst>
          </p:cNvPr>
          <p:cNvSpPr txBox="1"/>
          <p:nvPr/>
        </p:nvSpPr>
        <p:spPr>
          <a:xfrm>
            <a:off x="22905" y="5519020"/>
            <a:ext cx="685800" cy="881780"/>
          </a:xfrm>
          <a:prstGeom prst="rect">
            <a:avLst/>
          </a:prstGeom>
          <a:noFill/>
        </p:spPr>
        <p:txBody>
          <a:bodyPr wrap="square" rtlCol="0">
            <a:spAutoFit/>
          </a:bodyPr>
          <a:lstStyle/>
          <a:p>
            <a:pPr>
              <a:lnSpc>
                <a:spcPct val="95000"/>
              </a:lnSpc>
            </a:pPr>
            <a:r>
              <a:rPr lang="en-US" sz="5400" dirty="0">
                <a:latin typeface="Arial" panose="020B0604020202020204" pitchFamily="34" charset="0"/>
                <a:cs typeface="Arial" panose="020B0604020202020204" pitchFamily="34" charset="0"/>
              </a:rPr>
              <a:t>“</a:t>
            </a:r>
          </a:p>
        </p:txBody>
      </p:sp>
      <p:sp>
        <p:nvSpPr>
          <p:cNvPr id="3" name="TextBox 2">
            <a:extLst>
              <a:ext uri="{FF2B5EF4-FFF2-40B4-BE49-F238E27FC236}">
                <a16:creationId xmlns:a16="http://schemas.microsoft.com/office/drawing/2014/main" id="{682A3A89-7581-74EC-4BB0-7310F3CC44BC}"/>
              </a:ext>
            </a:extLst>
          </p:cNvPr>
          <p:cNvSpPr txBox="1"/>
          <p:nvPr/>
        </p:nvSpPr>
        <p:spPr>
          <a:xfrm>
            <a:off x="1125018" y="4135030"/>
            <a:ext cx="8530545" cy="355482"/>
          </a:xfrm>
          <a:prstGeom prst="rect">
            <a:avLst/>
          </a:prstGeom>
          <a:noFill/>
        </p:spPr>
        <p:txBody>
          <a:bodyPr wrap="square" rtlCol="0">
            <a:spAutoFit/>
          </a:bodyPr>
          <a:lstStyle/>
          <a:p>
            <a:pPr>
              <a:lnSpc>
                <a:spcPct val="95000"/>
              </a:lnSpc>
            </a:pPr>
            <a:r>
              <a:rPr lang="en-US" sz="1800" dirty="0"/>
              <a:t>When asked what they like about St. Catherine… </a:t>
            </a:r>
          </a:p>
        </p:txBody>
      </p:sp>
      <p:sp>
        <p:nvSpPr>
          <p:cNvPr id="4" name="Slide Number Placeholder 3">
            <a:extLst>
              <a:ext uri="{FF2B5EF4-FFF2-40B4-BE49-F238E27FC236}">
                <a16:creationId xmlns:a16="http://schemas.microsoft.com/office/drawing/2014/main" id="{7DBE332A-744E-D602-115E-0E030493FD44}"/>
              </a:ext>
            </a:extLst>
          </p:cNvPr>
          <p:cNvSpPr>
            <a:spLocks noGrp="1"/>
          </p:cNvSpPr>
          <p:nvPr>
            <p:ph type="sldNum" sz="quarter" idx="12"/>
          </p:nvPr>
        </p:nvSpPr>
        <p:spPr>
          <a:xfrm>
            <a:off x="10648310" y="6414111"/>
            <a:ext cx="1107518" cy="320675"/>
          </a:xfrm>
        </p:spPr>
        <p:txBody>
          <a:bodyPr/>
          <a:lstStyle/>
          <a:p>
            <a:fld id="{DA60BA0E-20D0-4E7C-B286-26C960A6788F}" type="slidenum">
              <a:rPr lang="en-US" sz="900" smtClean="0"/>
              <a:t>19</a:t>
            </a:fld>
            <a:endParaRPr lang="en-US" sz="900" dirty="0"/>
          </a:p>
        </p:txBody>
      </p:sp>
      <p:sp>
        <p:nvSpPr>
          <p:cNvPr id="20" name="TextBox 19">
            <a:extLst>
              <a:ext uri="{FF2B5EF4-FFF2-40B4-BE49-F238E27FC236}">
                <a16:creationId xmlns:a16="http://schemas.microsoft.com/office/drawing/2014/main" id="{F7149DAD-18DC-F436-5B72-F18F076AD430}"/>
              </a:ext>
            </a:extLst>
          </p:cNvPr>
          <p:cNvSpPr txBox="1"/>
          <p:nvPr/>
        </p:nvSpPr>
        <p:spPr>
          <a:xfrm>
            <a:off x="449868" y="5570978"/>
            <a:ext cx="7615162" cy="1107996"/>
          </a:xfrm>
          <a:prstGeom prst="rect">
            <a:avLst/>
          </a:prstGeom>
          <a:noFill/>
        </p:spPr>
        <p:txBody>
          <a:bodyPr wrap="square">
            <a:spAutoFit/>
          </a:bodyPr>
          <a:lstStyle/>
          <a:p>
            <a:r>
              <a:rPr lang="en-US" sz="1100" i="1" dirty="0">
                <a:solidFill>
                  <a:schemeClr val="accent2">
                    <a:lumMod val="50000"/>
                  </a:schemeClr>
                </a:solidFill>
              </a:rPr>
              <a:t>“I am so happy that my 6-year-old felt included with the entire student body. Even though she just finished kindergarten she was so proud to be able to interact and meet "big kids" and gushed about every "Team up with God" event/meeting. I love that she knows about Jesus and can recite the Hail Mary, Our Father &amp; Angel of God. I am so impressed and proud. I love that she tries to earn starfishes and is learning how to become her own person but a person of God and that knows how to help and do good things for other people. I love that St. Catherine puts kids from every grade together for interaction.”</a:t>
            </a:r>
          </a:p>
        </p:txBody>
      </p:sp>
      <p:sp>
        <p:nvSpPr>
          <p:cNvPr id="21" name="TextBox 20">
            <a:extLst>
              <a:ext uri="{FF2B5EF4-FFF2-40B4-BE49-F238E27FC236}">
                <a16:creationId xmlns:a16="http://schemas.microsoft.com/office/drawing/2014/main" id="{B2DEF98B-0496-6B5A-0B33-F98639048FF2}"/>
              </a:ext>
            </a:extLst>
          </p:cNvPr>
          <p:cNvSpPr txBox="1"/>
          <p:nvPr/>
        </p:nvSpPr>
        <p:spPr>
          <a:xfrm>
            <a:off x="8217430" y="5562600"/>
            <a:ext cx="2067982" cy="938719"/>
          </a:xfrm>
          <a:prstGeom prst="rect">
            <a:avLst/>
          </a:prstGeom>
          <a:noFill/>
        </p:spPr>
        <p:txBody>
          <a:bodyPr wrap="square">
            <a:spAutoFit/>
          </a:bodyPr>
          <a:lstStyle/>
          <a:p>
            <a:r>
              <a:rPr lang="en-US" sz="1100" i="1" dirty="0">
                <a:solidFill>
                  <a:schemeClr val="accent2">
                    <a:lumMod val="50000"/>
                  </a:schemeClr>
                </a:solidFill>
              </a:rPr>
              <a:t>“The school is small and family-centered.  The children are taught to be kind and respectful to each other.”</a:t>
            </a:r>
          </a:p>
        </p:txBody>
      </p:sp>
      <p:sp>
        <p:nvSpPr>
          <p:cNvPr id="23" name="TextBox 22">
            <a:extLst>
              <a:ext uri="{FF2B5EF4-FFF2-40B4-BE49-F238E27FC236}">
                <a16:creationId xmlns:a16="http://schemas.microsoft.com/office/drawing/2014/main" id="{1072EA00-6115-8587-5CA4-B6F39446EE18}"/>
              </a:ext>
            </a:extLst>
          </p:cNvPr>
          <p:cNvSpPr txBox="1"/>
          <p:nvPr/>
        </p:nvSpPr>
        <p:spPr>
          <a:xfrm>
            <a:off x="10285412" y="5562837"/>
            <a:ext cx="1676400" cy="430887"/>
          </a:xfrm>
          <a:prstGeom prst="rect">
            <a:avLst/>
          </a:prstGeom>
          <a:noFill/>
        </p:spPr>
        <p:txBody>
          <a:bodyPr wrap="square">
            <a:spAutoFit/>
          </a:bodyPr>
          <a:lstStyle/>
          <a:p>
            <a:r>
              <a:rPr lang="en-US" sz="1100" i="1" dirty="0">
                <a:solidFill>
                  <a:schemeClr val="accent2">
                    <a:lumMod val="50000"/>
                  </a:schemeClr>
                </a:solidFill>
              </a:rPr>
              <a:t>“Faith based, small, safe school.” </a:t>
            </a:r>
          </a:p>
        </p:txBody>
      </p:sp>
    </p:spTree>
    <p:extLst>
      <p:ext uri="{BB962C8B-B14F-4D97-AF65-F5344CB8AC3E}">
        <p14:creationId xmlns:p14="http://schemas.microsoft.com/office/powerpoint/2010/main" val="57581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85E748F-B2CC-B662-26F2-0AAB5C7D0D9E}"/>
              </a:ext>
            </a:extLst>
          </p:cNvPr>
          <p:cNvSpPr txBox="1"/>
          <p:nvPr/>
        </p:nvSpPr>
        <p:spPr>
          <a:xfrm>
            <a:off x="1102113" y="304800"/>
            <a:ext cx="10172549" cy="443198"/>
          </a:xfrm>
          <a:prstGeom prst="rect">
            <a:avLst/>
          </a:prstGeom>
          <a:solidFill>
            <a:schemeClr val="accent3">
              <a:lumMod val="75000"/>
            </a:schemeClr>
          </a:solidFill>
        </p:spPr>
        <p:txBody>
          <a:bodyPr wrap="square" rtlCol="0">
            <a:spAutoFit/>
          </a:bodyPr>
          <a:lstStyle/>
          <a:p>
            <a:pPr algn="ctr">
              <a:lnSpc>
                <a:spcPct val="95000"/>
              </a:lnSpc>
            </a:pPr>
            <a:r>
              <a:rPr lang="en-US" dirty="0">
                <a:solidFill>
                  <a:srgbClr val="FFCC00"/>
                </a:solidFill>
                <a:cs typeface="Calibri" panose="020F0502020204030204" pitchFamily="34" charset="0"/>
              </a:rPr>
              <a:t>Research Overview</a:t>
            </a:r>
          </a:p>
        </p:txBody>
      </p:sp>
      <p:sp>
        <p:nvSpPr>
          <p:cNvPr id="4" name="Slide Number Placeholder 3">
            <a:extLst>
              <a:ext uri="{FF2B5EF4-FFF2-40B4-BE49-F238E27FC236}">
                <a16:creationId xmlns:a16="http://schemas.microsoft.com/office/drawing/2014/main" id="{7DBE332A-744E-D602-115E-0E030493FD44}"/>
              </a:ext>
            </a:extLst>
          </p:cNvPr>
          <p:cNvSpPr>
            <a:spLocks noGrp="1"/>
          </p:cNvSpPr>
          <p:nvPr>
            <p:ph type="sldNum" sz="quarter" idx="12"/>
          </p:nvPr>
        </p:nvSpPr>
        <p:spPr>
          <a:xfrm>
            <a:off x="10648310" y="6414111"/>
            <a:ext cx="1107518" cy="320675"/>
          </a:xfrm>
        </p:spPr>
        <p:txBody>
          <a:bodyPr/>
          <a:lstStyle/>
          <a:p>
            <a:fld id="{DA60BA0E-20D0-4E7C-B286-26C960A6788F}" type="slidenum">
              <a:rPr lang="en-US" sz="900" smtClean="0"/>
              <a:t>2</a:t>
            </a:fld>
            <a:endParaRPr lang="en-US" sz="900" dirty="0"/>
          </a:p>
        </p:txBody>
      </p:sp>
      <p:sp>
        <p:nvSpPr>
          <p:cNvPr id="5" name="TextBox 4">
            <a:extLst>
              <a:ext uri="{FF2B5EF4-FFF2-40B4-BE49-F238E27FC236}">
                <a16:creationId xmlns:a16="http://schemas.microsoft.com/office/drawing/2014/main" id="{270249DE-1211-1959-206C-CD2E2A384A9B}"/>
              </a:ext>
            </a:extLst>
          </p:cNvPr>
          <p:cNvSpPr txBox="1"/>
          <p:nvPr/>
        </p:nvSpPr>
        <p:spPr>
          <a:xfrm>
            <a:off x="1159186" y="990600"/>
            <a:ext cx="10172549" cy="3776418"/>
          </a:xfrm>
          <a:prstGeom prst="rect">
            <a:avLst/>
          </a:prstGeom>
          <a:noFill/>
        </p:spPr>
        <p:txBody>
          <a:bodyPr wrap="square" rtlCol="0">
            <a:spAutoFit/>
          </a:bodyPr>
          <a:lstStyle/>
          <a:p>
            <a:pPr>
              <a:lnSpc>
                <a:spcPct val="95000"/>
              </a:lnSpc>
            </a:pPr>
            <a:r>
              <a:rPr lang="en-US" sz="1400" dirty="0">
                <a:cs typeface="Calibri" panose="020F0502020204030204" pitchFamily="34" charset="0"/>
              </a:rPr>
              <a:t>Every 5 years, the Kentucky Non-Public School Commission conducts a study among Grade 5-8 students, teachers/staff, and parents.  The next survey will be distributed in the 2022-2023 school year.  However, St. Catherine’s Board of Catholic Education (BOCE) distributed the survey a year early and with additional questions tailored to St. Catherine of Siena School in order to assess our strengths and opportunities to enhance the upcoming school year.</a:t>
            </a:r>
          </a:p>
          <a:p>
            <a:pPr>
              <a:lnSpc>
                <a:spcPct val="95000"/>
              </a:lnSpc>
            </a:pPr>
            <a:endParaRPr lang="en-US" sz="1400" dirty="0">
              <a:cs typeface="Calibri" panose="020F0502020204030204" pitchFamily="34" charset="0"/>
            </a:endParaRPr>
          </a:p>
          <a:p>
            <a:pPr>
              <a:lnSpc>
                <a:spcPct val="95000"/>
              </a:lnSpc>
            </a:pPr>
            <a:r>
              <a:rPr lang="en-US" sz="1400" dirty="0">
                <a:cs typeface="Calibri" panose="020F0502020204030204" pitchFamily="34" charset="0"/>
              </a:rPr>
              <a:t>The BOCE is very appreciative to all the students, teachers, staff, and parents who took the time to complete the survey.  The following slides summarize the key findings.  Please know that the BOCE reviewed each and every single comment provided, met over the summer to discuss the feedback and solutions to enhance next year’s program, and continues to brainstorm solutions for our areas of opportunity. </a:t>
            </a:r>
          </a:p>
          <a:p>
            <a:pPr>
              <a:lnSpc>
                <a:spcPct val="95000"/>
              </a:lnSpc>
            </a:pPr>
            <a:endParaRPr lang="en-US" sz="1400" dirty="0">
              <a:cs typeface="Calibri" panose="020F0502020204030204" pitchFamily="34" charset="0"/>
            </a:endParaRPr>
          </a:p>
          <a:p>
            <a:pPr>
              <a:lnSpc>
                <a:spcPct val="95000"/>
              </a:lnSpc>
            </a:pPr>
            <a:r>
              <a:rPr lang="en-US" sz="1400" dirty="0">
                <a:cs typeface="Calibri" panose="020F0502020204030204" pitchFamily="34" charset="0"/>
              </a:rPr>
              <a:t>The online surveys were distributed in May and June 2022.  N=40 of 41 possible 5</a:t>
            </a:r>
            <a:r>
              <a:rPr lang="en-US" sz="1400" baseline="30000" dirty="0">
                <a:cs typeface="Calibri" panose="020F0502020204030204" pitchFamily="34" charset="0"/>
              </a:rPr>
              <a:t>th</a:t>
            </a:r>
            <a:r>
              <a:rPr lang="en-US" sz="1400" dirty="0">
                <a:cs typeface="Calibri" panose="020F0502020204030204" pitchFamily="34" charset="0"/>
              </a:rPr>
              <a:t>-8</a:t>
            </a:r>
            <a:r>
              <a:rPr lang="en-US" sz="1400" baseline="30000" dirty="0">
                <a:cs typeface="Calibri" panose="020F0502020204030204" pitchFamily="34" charset="0"/>
              </a:rPr>
              <a:t>th</a:t>
            </a:r>
            <a:r>
              <a:rPr lang="en-US" sz="1400" dirty="0">
                <a:cs typeface="Calibri" panose="020F0502020204030204" pitchFamily="34" charset="0"/>
              </a:rPr>
              <a:t> Graders, 10 teachers, 2 staff, and 75 parents. </a:t>
            </a:r>
          </a:p>
          <a:p>
            <a:pPr>
              <a:lnSpc>
                <a:spcPct val="95000"/>
              </a:lnSpc>
            </a:pPr>
            <a:endParaRPr lang="en-US" sz="1400" dirty="0">
              <a:cs typeface="Calibri" panose="020F0502020204030204" pitchFamily="34" charset="0"/>
            </a:endParaRPr>
          </a:p>
          <a:p>
            <a:pPr>
              <a:lnSpc>
                <a:spcPct val="95000"/>
              </a:lnSpc>
            </a:pPr>
            <a:r>
              <a:rPr lang="en-US" sz="1400" dirty="0">
                <a:cs typeface="Calibri" panose="020F0502020204030204" pitchFamily="34" charset="0"/>
              </a:rPr>
              <a:t>   </a:t>
            </a:r>
          </a:p>
          <a:p>
            <a:pPr>
              <a:lnSpc>
                <a:spcPct val="95000"/>
              </a:lnSpc>
            </a:pPr>
            <a:endParaRPr lang="en-US" sz="1400" dirty="0">
              <a:cs typeface="Calibri" panose="020F0502020204030204" pitchFamily="34" charset="0"/>
            </a:endParaRPr>
          </a:p>
          <a:p>
            <a:pPr>
              <a:lnSpc>
                <a:spcPct val="95000"/>
              </a:lnSpc>
            </a:pPr>
            <a:endParaRPr lang="en-US" sz="1400" dirty="0">
              <a:cs typeface="Calibri" panose="020F0502020204030204" pitchFamily="34" charset="0"/>
            </a:endParaRPr>
          </a:p>
          <a:p>
            <a:pPr>
              <a:lnSpc>
                <a:spcPct val="95000"/>
              </a:lnSpc>
            </a:pPr>
            <a:endParaRPr lang="en-US" sz="1400" dirty="0">
              <a:cs typeface="Calibri" panose="020F0502020204030204" pitchFamily="34" charset="0"/>
            </a:endParaRPr>
          </a:p>
        </p:txBody>
      </p:sp>
    </p:spTree>
    <p:extLst>
      <p:ext uri="{BB962C8B-B14F-4D97-AF65-F5344CB8AC3E}">
        <p14:creationId xmlns:p14="http://schemas.microsoft.com/office/powerpoint/2010/main" val="342564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85E748F-B2CC-B662-26F2-0AAB5C7D0D9E}"/>
              </a:ext>
            </a:extLst>
          </p:cNvPr>
          <p:cNvSpPr txBox="1"/>
          <p:nvPr/>
        </p:nvSpPr>
        <p:spPr>
          <a:xfrm>
            <a:off x="1102113" y="304800"/>
            <a:ext cx="10172549" cy="794064"/>
          </a:xfrm>
          <a:prstGeom prst="rect">
            <a:avLst/>
          </a:prstGeom>
          <a:solidFill>
            <a:schemeClr val="accent3">
              <a:lumMod val="75000"/>
            </a:schemeClr>
          </a:solidFill>
        </p:spPr>
        <p:txBody>
          <a:bodyPr wrap="square" rtlCol="0">
            <a:spAutoFit/>
          </a:bodyPr>
          <a:lstStyle/>
          <a:p>
            <a:pPr algn="ctr">
              <a:lnSpc>
                <a:spcPct val="95000"/>
              </a:lnSpc>
            </a:pPr>
            <a:r>
              <a:rPr lang="en-US" dirty="0">
                <a:solidFill>
                  <a:srgbClr val="FFCC00"/>
                </a:solidFill>
                <a:cs typeface="Calibri" panose="020F0502020204030204" pitchFamily="34" charset="0"/>
              </a:rPr>
              <a:t>Parent Feedback: </a:t>
            </a:r>
          </a:p>
          <a:p>
            <a:pPr algn="ctr">
              <a:lnSpc>
                <a:spcPct val="95000"/>
              </a:lnSpc>
            </a:pPr>
            <a:r>
              <a:rPr lang="en-US" dirty="0">
                <a:solidFill>
                  <a:srgbClr val="FFCC00"/>
                </a:solidFill>
                <a:cs typeface="Calibri" panose="020F0502020204030204" pitchFamily="34" charset="0"/>
              </a:rPr>
              <a:t>Middle School Plans</a:t>
            </a:r>
          </a:p>
        </p:txBody>
      </p:sp>
      <p:sp>
        <p:nvSpPr>
          <p:cNvPr id="42" name="TextBox 41">
            <a:extLst>
              <a:ext uri="{FF2B5EF4-FFF2-40B4-BE49-F238E27FC236}">
                <a16:creationId xmlns:a16="http://schemas.microsoft.com/office/drawing/2014/main" id="{C51565EB-F26F-27AC-9039-25B2DBEB7B60}"/>
              </a:ext>
            </a:extLst>
          </p:cNvPr>
          <p:cNvSpPr txBox="1"/>
          <p:nvPr/>
        </p:nvSpPr>
        <p:spPr>
          <a:xfrm>
            <a:off x="-39689" y="6634093"/>
            <a:ext cx="12228513" cy="223907"/>
          </a:xfrm>
          <a:prstGeom prst="rect">
            <a:avLst/>
          </a:prstGeom>
          <a:noFill/>
        </p:spPr>
        <p:txBody>
          <a:bodyPr wrap="square" rtlCol="0">
            <a:spAutoFit/>
          </a:bodyPr>
          <a:lstStyle/>
          <a:p>
            <a:pPr algn="ctr">
              <a:lnSpc>
                <a:spcPct val="95000"/>
              </a:lnSpc>
            </a:pPr>
            <a:r>
              <a:rPr lang="en-US" sz="900" dirty="0">
                <a:cs typeface="Calibri" panose="020F0502020204030204" pitchFamily="34" charset="0"/>
              </a:rPr>
              <a:t>These questions asked only of 40 St. Catherine of Siena parents with children in Grades K-5</a:t>
            </a:r>
          </a:p>
        </p:txBody>
      </p:sp>
      <p:sp>
        <p:nvSpPr>
          <p:cNvPr id="4" name="Slide Number Placeholder 3">
            <a:extLst>
              <a:ext uri="{FF2B5EF4-FFF2-40B4-BE49-F238E27FC236}">
                <a16:creationId xmlns:a16="http://schemas.microsoft.com/office/drawing/2014/main" id="{7DBE332A-744E-D602-115E-0E030493FD44}"/>
              </a:ext>
            </a:extLst>
          </p:cNvPr>
          <p:cNvSpPr>
            <a:spLocks noGrp="1"/>
          </p:cNvSpPr>
          <p:nvPr>
            <p:ph type="sldNum" sz="quarter" idx="12"/>
          </p:nvPr>
        </p:nvSpPr>
        <p:spPr>
          <a:xfrm>
            <a:off x="10648310" y="6414111"/>
            <a:ext cx="1107518" cy="320675"/>
          </a:xfrm>
        </p:spPr>
        <p:txBody>
          <a:bodyPr/>
          <a:lstStyle/>
          <a:p>
            <a:fld id="{DA60BA0E-20D0-4E7C-B286-26C960A6788F}" type="slidenum">
              <a:rPr lang="en-US" sz="900" smtClean="0"/>
              <a:t>20</a:t>
            </a:fld>
            <a:endParaRPr lang="en-US" sz="900" dirty="0"/>
          </a:p>
        </p:txBody>
      </p:sp>
      <p:graphicFrame>
        <p:nvGraphicFramePr>
          <p:cNvPr id="13" name="Chart 12">
            <a:extLst>
              <a:ext uri="{FF2B5EF4-FFF2-40B4-BE49-F238E27FC236}">
                <a16:creationId xmlns:a16="http://schemas.microsoft.com/office/drawing/2014/main" id="{FFB8E1C7-BBF0-6A14-8FB6-8856A7BAAC25}"/>
              </a:ext>
            </a:extLst>
          </p:cNvPr>
          <p:cNvGraphicFramePr/>
          <p:nvPr>
            <p:extLst>
              <p:ext uri="{D42A27DB-BD31-4B8C-83A1-F6EECF244321}">
                <p14:modId xmlns:p14="http://schemas.microsoft.com/office/powerpoint/2010/main" val="2910780800"/>
              </p:ext>
            </p:extLst>
          </p:nvPr>
        </p:nvGraphicFramePr>
        <p:xfrm>
          <a:off x="989012" y="1828800"/>
          <a:ext cx="3810000" cy="328481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a:extLst>
              <a:ext uri="{FF2B5EF4-FFF2-40B4-BE49-F238E27FC236}">
                <a16:creationId xmlns:a16="http://schemas.microsoft.com/office/drawing/2014/main" id="{D7BB583C-8040-4DBF-69DB-5601B10B996C}"/>
              </a:ext>
            </a:extLst>
          </p:cNvPr>
          <p:cNvGraphicFramePr>
            <a:graphicFrameLocks noGrp="1"/>
          </p:cNvGraphicFramePr>
          <p:nvPr/>
        </p:nvGraphicFramePr>
        <p:xfrm>
          <a:off x="4951412" y="3041803"/>
          <a:ext cx="3505200" cy="1678305"/>
        </p:xfrm>
        <a:graphic>
          <a:graphicData uri="http://schemas.openxmlformats.org/drawingml/2006/table">
            <a:tbl>
              <a:tblPr>
                <a:tableStyleId>{3B4B98B0-60AC-42C2-AFA5-B58CD77FA1E5}</a:tableStyleId>
              </a:tblPr>
              <a:tblGrid>
                <a:gridCol w="2804160">
                  <a:extLst>
                    <a:ext uri="{9D8B030D-6E8A-4147-A177-3AD203B41FA5}">
                      <a16:colId xmlns:a16="http://schemas.microsoft.com/office/drawing/2014/main" val="3699130794"/>
                    </a:ext>
                  </a:extLst>
                </a:gridCol>
                <a:gridCol w="701040">
                  <a:extLst>
                    <a:ext uri="{9D8B030D-6E8A-4147-A177-3AD203B41FA5}">
                      <a16:colId xmlns:a16="http://schemas.microsoft.com/office/drawing/2014/main" val="3255938022"/>
                    </a:ext>
                  </a:extLst>
                </a:gridCol>
              </a:tblGrid>
              <a:tr h="190500">
                <a:tc>
                  <a:txBody>
                    <a:bodyPr/>
                    <a:lstStyle/>
                    <a:p>
                      <a:pPr algn="l" fontAlgn="b"/>
                      <a:r>
                        <a:rPr lang="en-US" sz="1100" b="1" u="none" strike="noStrike" dirty="0">
                          <a:effectLst/>
                        </a:rPr>
                        <a:t>Extracurricular activities and in school specialties</a:t>
                      </a:r>
                      <a:endParaRPr lang="en-US" sz="1100" b="1" i="0" u="none" strike="noStrike" dirty="0">
                        <a:solidFill>
                          <a:srgbClr val="333333"/>
                        </a:solidFill>
                        <a:effectLst/>
                        <a:latin typeface="Arial" panose="020B0604020202020204" pitchFamily="34" charset="0"/>
                      </a:endParaRPr>
                    </a:p>
                  </a:txBody>
                  <a:tcPr marL="9525" marR="9525" marT="9525" marB="0" anchor="b"/>
                </a:tc>
                <a:tc>
                  <a:txBody>
                    <a:bodyPr/>
                    <a:lstStyle/>
                    <a:p>
                      <a:pPr algn="ctr" fontAlgn="b"/>
                      <a:r>
                        <a:rPr lang="en-US" sz="1100" b="1" u="none" strike="noStrike" dirty="0">
                          <a:effectLst/>
                        </a:rPr>
                        <a:t>75%</a:t>
                      </a:r>
                      <a:endParaRPr lang="en-US" sz="1100" b="1"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697844370"/>
                  </a:ext>
                </a:extLst>
              </a:tr>
              <a:tr h="190500">
                <a:tc>
                  <a:txBody>
                    <a:bodyPr/>
                    <a:lstStyle/>
                    <a:p>
                      <a:pPr algn="l" fontAlgn="b"/>
                      <a:r>
                        <a:rPr lang="en-US" sz="1100" b="1" u="none" strike="noStrike" dirty="0">
                          <a:effectLst/>
                        </a:rPr>
                        <a:t>Size of classes and number of students</a:t>
                      </a:r>
                      <a:endParaRPr lang="en-US" sz="1100" b="1" i="0" u="none" strike="noStrike" dirty="0">
                        <a:solidFill>
                          <a:srgbClr val="333333"/>
                        </a:solidFill>
                        <a:effectLst/>
                        <a:latin typeface="Arial" panose="020B0604020202020204" pitchFamily="34" charset="0"/>
                      </a:endParaRPr>
                    </a:p>
                  </a:txBody>
                  <a:tcPr marL="9525" marR="9525" marT="9525" marB="0" anchor="b"/>
                </a:tc>
                <a:tc>
                  <a:txBody>
                    <a:bodyPr/>
                    <a:lstStyle/>
                    <a:p>
                      <a:pPr algn="ctr" fontAlgn="b"/>
                      <a:r>
                        <a:rPr lang="en-US" sz="1100" b="1" u="none" strike="noStrike" dirty="0">
                          <a:effectLst/>
                        </a:rPr>
                        <a:t>75%</a:t>
                      </a:r>
                      <a:endParaRPr lang="en-US" sz="1100" b="1"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839171564"/>
                  </a:ext>
                </a:extLst>
              </a:tr>
              <a:tr h="190500">
                <a:tc>
                  <a:txBody>
                    <a:bodyPr/>
                    <a:lstStyle/>
                    <a:p>
                      <a:pPr algn="l" fontAlgn="b"/>
                      <a:r>
                        <a:rPr lang="en-US" sz="1100" u="none" strike="noStrike" dirty="0">
                          <a:effectLst/>
                        </a:rPr>
                        <a:t>Plans for the high school years</a:t>
                      </a:r>
                      <a:endParaRPr lang="en-US" sz="1100" b="0" i="0" u="none" strike="noStrike" dirty="0">
                        <a:solidFill>
                          <a:srgbClr val="333333"/>
                        </a:solidFill>
                        <a:effectLst/>
                        <a:latin typeface="Arial" panose="020B0604020202020204" pitchFamily="34" charset="0"/>
                      </a:endParaRPr>
                    </a:p>
                  </a:txBody>
                  <a:tcPr marL="9525" marR="9525" marT="9525" marB="0" anchor="b"/>
                </a:tc>
                <a:tc>
                  <a:txBody>
                    <a:bodyPr/>
                    <a:lstStyle/>
                    <a:p>
                      <a:pPr algn="ctr" fontAlgn="b"/>
                      <a:r>
                        <a:rPr lang="en-US" sz="1100" u="none" strike="noStrike" dirty="0">
                          <a:effectLst/>
                        </a:rPr>
                        <a:t>55%</a:t>
                      </a:r>
                      <a:endParaRPr lang="en-US" sz="1100" b="0"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955444382"/>
                  </a:ext>
                </a:extLst>
              </a:tr>
              <a:tr h="190500">
                <a:tc>
                  <a:txBody>
                    <a:bodyPr/>
                    <a:lstStyle/>
                    <a:p>
                      <a:pPr algn="l" fontAlgn="b"/>
                      <a:r>
                        <a:rPr lang="en-US" sz="1100" u="none" strike="noStrike" dirty="0">
                          <a:effectLst/>
                        </a:rPr>
                        <a:t>Religious education</a:t>
                      </a:r>
                      <a:endParaRPr lang="en-US" sz="1100" b="0" i="0" u="none" strike="noStrike" dirty="0">
                        <a:solidFill>
                          <a:srgbClr val="333333"/>
                        </a:solidFill>
                        <a:effectLst/>
                        <a:latin typeface="Arial" panose="020B0604020202020204" pitchFamily="34" charset="0"/>
                      </a:endParaRPr>
                    </a:p>
                  </a:txBody>
                  <a:tcPr marL="9525" marR="9525" marT="9525" marB="0" anchor="b"/>
                </a:tc>
                <a:tc>
                  <a:txBody>
                    <a:bodyPr/>
                    <a:lstStyle/>
                    <a:p>
                      <a:pPr algn="ctr" fontAlgn="b"/>
                      <a:r>
                        <a:rPr lang="en-US" sz="1100" u="none" strike="noStrike" dirty="0">
                          <a:effectLst/>
                        </a:rPr>
                        <a:t>48%</a:t>
                      </a:r>
                      <a:endParaRPr lang="en-US" sz="1100" b="0"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37155399"/>
                  </a:ext>
                </a:extLst>
              </a:tr>
              <a:tr h="190500">
                <a:tc>
                  <a:txBody>
                    <a:bodyPr/>
                    <a:lstStyle/>
                    <a:p>
                      <a:pPr algn="l" fontAlgn="b"/>
                      <a:r>
                        <a:rPr lang="en-US" sz="1100" u="none" strike="noStrike" dirty="0">
                          <a:effectLst/>
                        </a:rPr>
                        <a:t>Location</a:t>
                      </a:r>
                      <a:endParaRPr lang="en-US" sz="1100" b="0" i="0" u="none" strike="noStrike" dirty="0">
                        <a:solidFill>
                          <a:srgbClr val="333333"/>
                        </a:solidFill>
                        <a:effectLst/>
                        <a:latin typeface="Arial" panose="020B0604020202020204" pitchFamily="34" charset="0"/>
                      </a:endParaRPr>
                    </a:p>
                  </a:txBody>
                  <a:tcPr marL="9525" marR="9525" marT="9525" marB="0" anchor="b"/>
                </a:tc>
                <a:tc>
                  <a:txBody>
                    <a:bodyPr/>
                    <a:lstStyle/>
                    <a:p>
                      <a:pPr algn="ctr" fontAlgn="b"/>
                      <a:r>
                        <a:rPr lang="en-US" sz="1100" u="none" strike="noStrike" dirty="0">
                          <a:effectLst/>
                        </a:rPr>
                        <a:t>48%</a:t>
                      </a:r>
                      <a:endParaRPr lang="en-US" sz="1100" b="0"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087371011"/>
                  </a:ext>
                </a:extLst>
              </a:tr>
              <a:tr h="190500">
                <a:tc>
                  <a:txBody>
                    <a:bodyPr/>
                    <a:lstStyle/>
                    <a:p>
                      <a:pPr algn="l" fontAlgn="b"/>
                      <a:r>
                        <a:rPr lang="en-US" sz="1100" u="none" strike="noStrike" dirty="0">
                          <a:effectLst/>
                        </a:rPr>
                        <a:t>Cost</a:t>
                      </a:r>
                      <a:endParaRPr lang="en-US" sz="1100" b="0" i="0" u="none" strike="noStrike" dirty="0">
                        <a:solidFill>
                          <a:srgbClr val="333333"/>
                        </a:solidFill>
                        <a:effectLst/>
                        <a:latin typeface="Arial" panose="020B0604020202020204" pitchFamily="34" charset="0"/>
                      </a:endParaRPr>
                    </a:p>
                  </a:txBody>
                  <a:tcPr marL="9525" marR="9525" marT="9525" marB="0" anchor="b"/>
                </a:tc>
                <a:tc>
                  <a:txBody>
                    <a:bodyPr/>
                    <a:lstStyle/>
                    <a:p>
                      <a:pPr algn="ctr" fontAlgn="b"/>
                      <a:r>
                        <a:rPr lang="en-US" sz="1100" u="none" strike="noStrike" dirty="0">
                          <a:effectLst/>
                        </a:rPr>
                        <a:t>40%</a:t>
                      </a:r>
                      <a:endParaRPr lang="en-US" sz="1100" b="0"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067795566"/>
                  </a:ext>
                </a:extLst>
              </a:tr>
              <a:tr h="190500">
                <a:tc>
                  <a:txBody>
                    <a:bodyPr/>
                    <a:lstStyle/>
                    <a:p>
                      <a:pPr algn="l" fontAlgn="b"/>
                      <a:r>
                        <a:rPr lang="en-US" sz="1100" u="none" strike="noStrike" dirty="0">
                          <a:effectLst/>
                        </a:rPr>
                        <a:t>Child(ren)’s preference</a:t>
                      </a:r>
                      <a:endParaRPr lang="en-US" sz="1100" b="0" i="0" u="none" strike="noStrike" dirty="0">
                        <a:solidFill>
                          <a:srgbClr val="333333"/>
                        </a:solidFill>
                        <a:effectLst/>
                        <a:latin typeface="Arial" panose="020B0604020202020204" pitchFamily="34" charset="0"/>
                      </a:endParaRPr>
                    </a:p>
                  </a:txBody>
                  <a:tcPr marL="9525" marR="9525" marT="9525" marB="0" anchor="b"/>
                </a:tc>
                <a:tc>
                  <a:txBody>
                    <a:bodyPr/>
                    <a:lstStyle/>
                    <a:p>
                      <a:pPr algn="ctr" fontAlgn="b"/>
                      <a:r>
                        <a:rPr lang="en-US" sz="1100" u="none" strike="noStrike" dirty="0">
                          <a:effectLst/>
                        </a:rPr>
                        <a:t>35%</a:t>
                      </a:r>
                      <a:endParaRPr lang="en-US" sz="1100" b="0"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011043224"/>
                  </a:ext>
                </a:extLst>
              </a:tr>
              <a:tr h="190500">
                <a:tc>
                  <a:txBody>
                    <a:bodyPr/>
                    <a:lstStyle/>
                    <a:p>
                      <a:pPr algn="l" fontAlgn="b"/>
                      <a:r>
                        <a:rPr lang="en-US" sz="1100" u="none" strike="noStrike" dirty="0">
                          <a:effectLst/>
                        </a:rPr>
                        <a:t>Other (Please Specify)</a:t>
                      </a:r>
                      <a:endParaRPr lang="en-US" sz="1100" b="0" i="0" u="none" strike="noStrike" dirty="0">
                        <a:solidFill>
                          <a:srgbClr val="333333"/>
                        </a:solidFill>
                        <a:effectLst/>
                        <a:latin typeface="Arial" panose="020B0604020202020204" pitchFamily="34" charset="0"/>
                      </a:endParaRPr>
                    </a:p>
                  </a:txBody>
                  <a:tcPr marL="9525" marR="9525" marT="9525" marB="0" anchor="b"/>
                </a:tc>
                <a:tc>
                  <a:txBody>
                    <a:bodyPr/>
                    <a:lstStyle/>
                    <a:p>
                      <a:pPr algn="ctr" fontAlgn="b"/>
                      <a:r>
                        <a:rPr lang="en-US" sz="1100" u="none" strike="noStrike" dirty="0">
                          <a:effectLst/>
                        </a:rPr>
                        <a:t>20%</a:t>
                      </a:r>
                      <a:endParaRPr lang="en-US" sz="1100" b="0" i="0" u="none" strike="noStrike" dirty="0">
                        <a:solidFill>
                          <a:srgbClr val="333333"/>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359239566"/>
                  </a:ext>
                </a:extLst>
              </a:tr>
            </a:tbl>
          </a:graphicData>
        </a:graphic>
      </p:graphicFrame>
      <p:sp>
        <p:nvSpPr>
          <p:cNvPr id="16" name="TextBox 15">
            <a:extLst>
              <a:ext uri="{FF2B5EF4-FFF2-40B4-BE49-F238E27FC236}">
                <a16:creationId xmlns:a16="http://schemas.microsoft.com/office/drawing/2014/main" id="{07F35E0C-4FD3-AB67-0FC3-86003CB94073}"/>
              </a:ext>
            </a:extLst>
          </p:cNvPr>
          <p:cNvSpPr txBox="1"/>
          <p:nvPr/>
        </p:nvSpPr>
        <p:spPr>
          <a:xfrm>
            <a:off x="5439327" y="2035145"/>
            <a:ext cx="2544044" cy="646331"/>
          </a:xfrm>
          <a:prstGeom prst="rect">
            <a:avLst/>
          </a:prstGeom>
          <a:noFill/>
        </p:spPr>
        <p:txBody>
          <a:bodyPr wrap="square">
            <a:spAutoFit/>
          </a:bodyPr>
          <a:lstStyle/>
          <a:p>
            <a:pPr algn="ctr" rtl="0">
              <a:defRPr sz="1862" b="0" i="0" u="none" strike="noStrike" kern="1200" spc="0" baseline="0">
                <a:solidFill>
                  <a:prstClr val="black">
                    <a:lumMod val="65000"/>
                    <a:lumOff val="35000"/>
                  </a:prstClr>
                </a:solidFill>
                <a:latin typeface="+mn-lt"/>
                <a:ea typeface="+mn-ea"/>
                <a:cs typeface="+mn-cs"/>
              </a:defRPr>
            </a:pPr>
            <a:r>
              <a:rPr lang="en-US" sz="1800" b="1" dirty="0">
                <a:solidFill>
                  <a:schemeClr val="tx1"/>
                </a:solidFill>
                <a:latin typeface="+mn-lt"/>
                <a:cs typeface="Calibri" panose="020F0502020204030204" pitchFamily="34" charset="0"/>
              </a:rPr>
              <a:t>Factors in Choosing Middle School</a:t>
            </a:r>
          </a:p>
        </p:txBody>
      </p:sp>
      <p:graphicFrame>
        <p:nvGraphicFramePr>
          <p:cNvPr id="6" name="Table 5">
            <a:extLst>
              <a:ext uri="{FF2B5EF4-FFF2-40B4-BE49-F238E27FC236}">
                <a16:creationId xmlns:a16="http://schemas.microsoft.com/office/drawing/2014/main" id="{F812D89A-0333-A459-4AC4-A31601527D4B}"/>
              </a:ext>
            </a:extLst>
          </p:cNvPr>
          <p:cNvGraphicFramePr>
            <a:graphicFrameLocks noGrp="1"/>
          </p:cNvGraphicFramePr>
          <p:nvPr/>
        </p:nvGraphicFramePr>
        <p:xfrm>
          <a:off x="8914688" y="3031210"/>
          <a:ext cx="2410711" cy="1083945"/>
        </p:xfrm>
        <a:graphic>
          <a:graphicData uri="http://schemas.openxmlformats.org/drawingml/2006/table">
            <a:tbl>
              <a:tblPr>
                <a:tableStyleId>{3B4B98B0-60AC-42C2-AFA5-B58CD77FA1E5}</a:tableStyleId>
              </a:tblPr>
              <a:tblGrid>
                <a:gridCol w="2410711">
                  <a:extLst>
                    <a:ext uri="{9D8B030D-6E8A-4147-A177-3AD203B41FA5}">
                      <a16:colId xmlns:a16="http://schemas.microsoft.com/office/drawing/2014/main" val="614161906"/>
                    </a:ext>
                  </a:extLst>
                </a:gridCol>
              </a:tblGrid>
              <a:tr h="190500">
                <a:tc>
                  <a:txBody>
                    <a:bodyPr/>
                    <a:lstStyle/>
                    <a:p>
                      <a:pPr marL="171450" indent="-171450" algn="l" fontAlgn="b">
                        <a:buFont typeface="Wingdings" panose="05000000000000000000" pitchFamily="2" charset="2"/>
                        <a:buChar char="§"/>
                      </a:pPr>
                      <a:r>
                        <a:rPr lang="en-US" sz="1100" b="0" i="0" u="none" strike="noStrike" dirty="0">
                          <a:solidFill>
                            <a:srgbClr val="333333"/>
                          </a:solidFill>
                          <a:effectLst/>
                          <a:latin typeface="Arial" panose="020B0604020202020204" pitchFamily="34" charset="0"/>
                        </a:rPr>
                        <a:t>More opportunity at HMS</a:t>
                      </a:r>
                    </a:p>
                  </a:txBody>
                  <a:tcPr marL="9525" marR="9525" marT="9525" marB="0" anchor="b"/>
                </a:tc>
                <a:extLst>
                  <a:ext uri="{0D108BD9-81ED-4DB2-BD59-A6C34878D82A}">
                    <a16:rowId xmlns:a16="http://schemas.microsoft.com/office/drawing/2014/main" val="1610464405"/>
                  </a:ext>
                </a:extLst>
              </a:tr>
              <a:tr h="190500">
                <a:tc>
                  <a:txBody>
                    <a:bodyPr/>
                    <a:lstStyle/>
                    <a:p>
                      <a:pPr marL="171450" indent="-171450" algn="l" fontAlgn="b">
                        <a:buFont typeface="Wingdings" panose="05000000000000000000" pitchFamily="2" charset="2"/>
                        <a:buChar char="§"/>
                      </a:pPr>
                      <a:r>
                        <a:rPr lang="en-US" sz="1100" b="0" i="0" u="none" strike="noStrike" dirty="0">
                          <a:solidFill>
                            <a:srgbClr val="333333"/>
                          </a:solidFill>
                          <a:effectLst/>
                          <a:latin typeface="Arial" panose="020B0604020202020204" pitchFamily="34" charset="0"/>
                        </a:rPr>
                        <a:t>A more well-rounded education</a:t>
                      </a:r>
                    </a:p>
                  </a:txBody>
                  <a:tcPr marL="9525" marR="9525" marT="9525" marB="0" anchor="b"/>
                </a:tc>
                <a:extLst>
                  <a:ext uri="{0D108BD9-81ED-4DB2-BD59-A6C34878D82A}">
                    <a16:rowId xmlns:a16="http://schemas.microsoft.com/office/drawing/2014/main" val="459207670"/>
                  </a:ext>
                </a:extLst>
              </a:tr>
              <a:tr h="190500">
                <a:tc>
                  <a:txBody>
                    <a:bodyPr/>
                    <a:lstStyle/>
                    <a:p>
                      <a:pPr marL="171450" indent="-171450" algn="l" fontAlgn="b">
                        <a:buFont typeface="Wingdings" panose="05000000000000000000" pitchFamily="2" charset="2"/>
                        <a:buChar char="§"/>
                      </a:pPr>
                      <a:r>
                        <a:rPr lang="en-US" sz="1100" b="0" i="0" u="none" strike="noStrike" dirty="0">
                          <a:solidFill>
                            <a:srgbClr val="333333"/>
                          </a:solidFill>
                          <a:effectLst/>
                          <a:latin typeface="Arial" panose="020B0604020202020204" pitchFamily="34" charset="0"/>
                        </a:rPr>
                        <a:t>Academically and socially</a:t>
                      </a:r>
                    </a:p>
                  </a:txBody>
                  <a:tcPr marL="9525" marR="9525" marT="9525" marB="0" anchor="b"/>
                </a:tc>
                <a:extLst>
                  <a:ext uri="{0D108BD9-81ED-4DB2-BD59-A6C34878D82A}">
                    <a16:rowId xmlns:a16="http://schemas.microsoft.com/office/drawing/2014/main" val="3366907465"/>
                  </a:ext>
                </a:extLst>
              </a:tr>
              <a:tr h="190500">
                <a:tc>
                  <a:txBody>
                    <a:bodyPr/>
                    <a:lstStyle/>
                    <a:p>
                      <a:pPr marL="171450" indent="-171450" algn="l" fontAlgn="b">
                        <a:buFont typeface="Wingdings" panose="05000000000000000000" pitchFamily="2" charset="2"/>
                        <a:buChar char="§"/>
                      </a:pPr>
                      <a:r>
                        <a:rPr lang="en-US" sz="1100" b="0" i="0" u="none" strike="noStrike" dirty="0">
                          <a:solidFill>
                            <a:srgbClr val="333333"/>
                          </a:solidFill>
                          <a:effectLst/>
                          <a:latin typeface="Arial" panose="020B0604020202020204" pitchFamily="34" charset="0"/>
                        </a:rPr>
                        <a:t>Different child, different needs</a:t>
                      </a:r>
                    </a:p>
                    <a:p>
                      <a:pPr marL="171450" indent="-171450" algn="l" fontAlgn="b">
                        <a:buFont typeface="Wingdings" panose="05000000000000000000" pitchFamily="2" charset="2"/>
                        <a:buChar char="§"/>
                      </a:pPr>
                      <a:r>
                        <a:rPr lang="en-US" sz="1100" b="0" i="0" u="none" strike="noStrike" dirty="0">
                          <a:solidFill>
                            <a:srgbClr val="333333"/>
                          </a:solidFill>
                          <a:effectLst/>
                          <a:latin typeface="Arial" panose="020B0604020202020204" pitchFamily="34" charset="0"/>
                        </a:rPr>
                        <a:t>Not Catholic and in good school district</a:t>
                      </a:r>
                    </a:p>
                  </a:txBody>
                  <a:tcPr marL="9525" marR="9525" marT="9525" marB="0" anchor="b"/>
                </a:tc>
                <a:extLst>
                  <a:ext uri="{0D108BD9-81ED-4DB2-BD59-A6C34878D82A}">
                    <a16:rowId xmlns:a16="http://schemas.microsoft.com/office/drawing/2014/main" val="2137554048"/>
                  </a:ext>
                </a:extLst>
              </a:tr>
            </a:tbl>
          </a:graphicData>
        </a:graphic>
      </p:graphicFrame>
      <p:sp>
        <p:nvSpPr>
          <p:cNvPr id="19" name="TextBox 18">
            <a:extLst>
              <a:ext uri="{FF2B5EF4-FFF2-40B4-BE49-F238E27FC236}">
                <a16:creationId xmlns:a16="http://schemas.microsoft.com/office/drawing/2014/main" id="{E5DC359F-E109-6C7E-B226-904E56D58449}"/>
              </a:ext>
            </a:extLst>
          </p:cNvPr>
          <p:cNvSpPr txBox="1"/>
          <p:nvPr/>
        </p:nvSpPr>
        <p:spPr>
          <a:xfrm>
            <a:off x="8914687" y="2020669"/>
            <a:ext cx="2410712" cy="646331"/>
          </a:xfrm>
          <a:prstGeom prst="rect">
            <a:avLst/>
          </a:prstGeom>
          <a:noFill/>
        </p:spPr>
        <p:txBody>
          <a:bodyPr wrap="square">
            <a:spAutoFit/>
          </a:bodyPr>
          <a:lstStyle/>
          <a:p>
            <a:pPr algn="ctr" rtl="0">
              <a:defRPr sz="1862" b="0" i="0" u="none" strike="noStrike" kern="1200" spc="0" baseline="0">
                <a:solidFill>
                  <a:prstClr val="black">
                    <a:lumMod val="65000"/>
                    <a:lumOff val="35000"/>
                  </a:prstClr>
                </a:solidFill>
                <a:latin typeface="+mn-lt"/>
                <a:ea typeface="+mn-ea"/>
                <a:cs typeface="+mn-cs"/>
              </a:defRPr>
            </a:pPr>
            <a:r>
              <a:rPr lang="en-US" sz="1800" b="1" dirty="0">
                <a:solidFill>
                  <a:schemeClr val="tx1"/>
                </a:solidFill>
                <a:latin typeface="+mn-lt"/>
                <a:cs typeface="Calibri" panose="020F0502020204030204" pitchFamily="34" charset="0"/>
              </a:rPr>
              <a:t>Reasons for Leaving </a:t>
            </a:r>
          </a:p>
          <a:p>
            <a:pPr algn="ctr" rtl="0">
              <a:defRPr sz="1862" b="0" i="0" u="none" strike="noStrike" kern="1200" spc="0" baseline="0">
                <a:solidFill>
                  <a:prstClr val="black">
                    <a:lumMod val="65000"/>
                    <a:lumOff val="35000"/>
                  </a:prstClr>
                </a:solidFill>
                <a:latin typeface="+mn-lt"/>
                <a:ea typeface="+mn-ea"/>
                <a:cs typeface="+mn-cs"/>
              </a:defRPr>
            </a:pPr>
            <a:r>
              <a:rPr lang="en-US" sz="1800" b="1" dirty="0">
                <a:solidFill>
                  <a:schemeClr val="tx1"/>
                </a:solidFill>
                <a:latin typeface="+mn-lt"/>
                <a:cs typeface="Calibri" panose="020F0502020204030204" pitchFamily="34" charset="0"/>
              </a:rPr>
              <a:t>In Middle School</a:t>
            </a:r>
          </a:p>
        </p:txBody>
      </p:sp>
    </p:spTree>
    <p:extLst>
      <p:ext uri="{BB962C8B-B14F-4D97-AF65-F5344CB8AC3E}">
        <p14:creationId xmlns:p14="http://schemas.microsoft.com/office/powerpoint/2010/main" val="721099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85E748F-B2CC-B662-26F2-0AAB5C7D0D9E}"/>
              </a:ext>
            </a:extLst>
          </p:cNvPr>
          <p:cNvSpPr txBox="1"/>
          <p:nvPr/>
        </p:nvSpPr>
        <p:spPr>
          <a:xfrm>
            <a:off x="1102113" y="304800"/>
            <a:ext cx="10172549" cy="794064"/>
          </a:xfrm>
          <a:prstGeom prst="rect">
            <a:avLst/>
          </a:prstGeom>
          <a:solidFill>
            <a:schemeClr val="accent3">
              <a:lumMod val="75000"/>
            </a:schemeClr>
          </a:solidFill>
        </p:spPr>
        <p:txBody>
          <a:bodyPr wrap="square" rtlCol="0">
            <a:spAutoFit/>
          </a:bodyPr>
          <a:lstStyle/>
          <a:p>
            <a:pPr algn="ctr">
              <a:lnSpc>
                <a:spcPct val="95000"/>
              </a:lnSpc>
            </a:pPr>
            <a:r>
              <a:rPr lang="en-US" dirty="0">
                <a:solidFill>
                  <a:srgbClr val="FFCC00"/>
                </a:solidFill>
                <a:cs typeface="Calibri" panose="020F0502020204030204" pitchFamily="34" charset="0"/>
              </a:rPr>
              <a:t>Parent Feedback: </a:t>
            </a:r>
          </a:p>
          <a:p>
            <a:pPr algn="ctr">
              <a:lnSpc>
                <a:spcPct val="95000"/>
              </a:lnSpc>
            </a:pPr>
            <a:r>
              <a:rPr lang="en-US" dirty="0">
                <a:solidFill>
                  <a:srgbClr val="FFCC00"/>
                </a:solidFill>
                <a:cs typeface="Calibri" panose="020F0502020204030204" pitchFamily="34" charset="0"/>
              </a:rPr>
              <a:t>Middle School Plans</a:t>
            </a:r>
          </a:p>
        </p:txBody>
      </p:sp>
      <p:sp>
        <p:nvSpPr>
          <p:cNvPr id="42" name="TextBox 41">
            <a:extLst>
              <a:ext uri="{FF2B5EF4-FFF2-40B4-BE49-F238E27FC236}">
                <a16:creationId xmlns:a16="http://schemas.microsoft.com/office/drawing/2014/main" id="{C51565EB-F26F-27AC-9039-25B2DBEB7B60}"/>
              </a:ext>
            </a:extLst>
          </p:cNvPr>
          <p:cNvSpPr txBox="1"/>
          <p:nvPr/>
        </p:nvSpPr>
        <p:spPr>
          <a:xfrm>
            <a:off x="-39689" y="6634093"/>
            <a:ext cx="12228513" cy="223907"/>
          </a:xfrm>
          <a:prstGeom prst="rect">
            <a:avLst/>
          </a:prstGeom>
          <a:noFill/>
        </p:spPr>
        <p:txBody>
          <a:bodyPr wrap="square" rtlCol="0">
            <a:spAutoFit/>
          </a:bodyPr>
          <a:lstStyle/>
          <a:p>
            <a:pPr algn="ctr">
              <a:lnSpc>
                <a:spcPct val="95000"/>
              </a:lnSpc>
            </a:pPr>
            <a:r>
              <a:rPr lang="en-US" sz="900" dirty="0">
                <a:cs typeface="Calibri" panose="020F0502020204030204" pitchFamily="34" charset="0"/>
              </a:rPr>
              <a:t>These questions asked only of 40 St. Catherine of Siena parents with children in Grades K-5</a:t>
            </a:r>
          </a:p>
        </p:txBody>
      </p:sp>
      <p:sp>
        <p:nvSpPr>
          <p:cNvPr id="4" name="Slide Number Placeholder 3">
            <a:extLst>
              <a:ext uri="{FF2B5EF4-FFF2-40B4-BE49-F238E27FC236}">
                <a16:creationId xmlns:a16="http://schemas.microsoft.com/office/drawing/2014/main" id="{7DBE332A-744E-D602-115E-0E030493FD44}"/>
              </a:ext>
            </a:extLst>
          </p:cNvPr>
          <p:cNvSpPr>
            <a:spLocks noGrp="1"/>
          </p:cNvSpPr>
          <p:nvPr>
            <p:ph type="sldNum" sz="quarter" idx="12"/>
          </p:nvPr>
        </p:nvSpPr>
        <p:spPr>
          <a:xfrm>
            <a:off x="10648310" y="6414111"/>
            <a:ext cx="1107518" cy="320675"/>
          </a:xfrm>
        </p:spPr>
        <p:txBody>
          <a:bodyPr/>
          <a:lstStyle/>
          <a:p>
            <a:fld id="{DA60BA0E-20D0-4E7C-B286-26C960A6788F}" type="slidenum">
              <a:rPr lang="en-US" sz="900" smtClean="0"/>
              <a:t>21</a:t>
            </a:fld>
            <a:endParaRPr lang="en-US" sz="900" dirty="0"/>
          </a:p>
        </p:txBody>
      </p:sp>
      <p:sp>
        <p:nvSpPr>
          <p:cNvPr id="22" name="TextBox 21">
            <a:extLst>
              <a:ext uri="{FF2B5EF4-FFF2-40B4-BE49-F238E27FC236}">
                <a16:creationId xmlns:a16="http://schemas.microsoft.com/office/drawing/2014/main" id="{DAE814A2-C36B-0069-86A5-B1CDC7ACA992}"/>
              </a:ext>
            </a:extLst>
          </p:cNvPr>
          <p:cNvSpPr txBox="1"/>
          <p:nvPr/>
        </p:nvSpPr>
        <p:spPr>
          <a:xfrm>
            <a:off x="303212" y="1371600"/>
            <a:ext cx="11582399" cy="646331"/>
          </a:xfrm>
          <a:prstGeom prst="rect">
            <a:avLst/>
          </a:prstGeom>
          <a:noFill/>
        </p:spPr>
        <p:txBody>
          <a:bodyPr wrap="square">
            <a:spAutoFit/>
          </a:bodyPr>
          <a:lstStyle/>
          <a:p>
            <a:pPr algn="ctr" rtl="0">
              <a:defRPr sz="1862" b="0" i="0" u="none" strike="noStrike" kern="1200" spc="0" baseline="0">
                <a:solidFill>
                  <a:prstClr val="black">
                    <a:lumMod val="65000"/>
                    <a:lumOff val="35000"/>
                  </a:prstClr>
                </a:solidFill>
                <a:latin typeface="+mn-lt"/>
                <a:ea typeface="+mn-ea"/>
                <a:cs typeface="+mn-cs"/>
              </a:defRPr>
            </a:pPr>
            <a:r>
              <a:rPr lang="en-US" sz="1800" b="1" dirty="0">
                <a:solidFill>
                  <a:schemeClr val="tx1"/>
                </a:solidFill>
                <a:latin typeface="+mn-lt"/>
                <a:cs typeface="Calibri" panose="020F0502020204030204" pitchFamily="34" charset="0"/>
              </a:rPr>
              <a:t>Willingness to Consider a Middle School That Combines Students from St. Catherine of Siena, </a:t>
            </a:r>
          </a:p>
          <a:p>
            <a:pPr algn="ctr" rtl="0">
              <a:defRPr sz="1862" b="0" i="0" u="none" strike="noStrike" kern="1200" spc="0" baseline="0">
                <a:solidFill>
                  <a:prstClr val="black">
                    <a:lumMod val="65000"/>
                    <a:lumOff val="35000"/>
                  </a:prstClr>
                </a:solidFill>
                <a:latin typeface="+mn-lt"/>
                <a:ea typeface="+mn-ea"/>
                <a:cs typeface="+mn-cs"/>
              </a:defRPr>
            </a:pPr>
            <a:r>
              <a:rPr lang="en-US" sz="1800" b="1" dirty="0">
                <a:solidFill>
                  <a:schemeClr val="tx1"/>
                </a:solidFill>
                <a:latin typeface="+mn-lt"/>
                <a:cs typeface="Calibri" panose="020F0502020204030204" pitchFamily="34" charset="0"/>
              </a:rPr>
              <a:t>St. Thomas, and St. Therese Schools</a:t>
            </a:r>
          </a:p>
        </p:txBody>
      </p:sp>
      <p:graphicFrame>
        <p:nvGraphicFramePr>
          <p:cNvPr id="24" name="Chart 23">
            <a:extLst>
              <a:ext uri="{FF2B5EF4-FFF2-40B4-BE49-F238E27FC236}">
                <a16:creationId xmlns:a16="http://schemas.microsoft.com/office/drawing/2014/main" id="{40A034E6-7420-F591-D0F4-BD574A3FA756}"/>
              </a:ext>
            </a:extLst>
          </p:cNvPr>
          <p:cNvGraphicFramePr/>
          <p:nvPr>
            <p:extLst>
              <p:ext uri="{D42A27DB-BD31-4B8C-83A1-F6EECF244321}">
                <p14:modId xmlns:p14="http://schemas.microsoft.com/office/powerpoint/2010/main" val="2002994418"/>
              </p:ext>
            </p:extLst>
          </p:nvPr>
        </p:nvGraphicFramePr>
        <p:xfrm>
          <a:off x="3960812" y="2682240"/>
          <a:ext cx="2682240" cy="2499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 name="Chart 25">
            <a:extLst>
              <a:ext uri="{FF2B5EF4-FFF2-40B4-BE49-F238E27FC236}">
                <a16:creationId xmlns:a16="http://schemas.microsoft.com/office/drawing/2014/main" id="{5B1C39DA-BDF0-94EF-EB09-DF44FA62CDA9}"/>
              </a:ext>
            </a:extLst>
          </p:cNvPr>
          <p:cNvGraphicFramePr/>
          <p:nvPr/>
        </p:nvGraphicFramePr>
        <p:xfrm>
          <a:off x="6947852" y="2423883"/>
          <a:ext cx="2727960" cy="27647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7" name="Chart 26">
            <a:extLst>
              <a:ext uri="{FF2B5EF4-FFF2-40B4-BE49-F238E27FC236}">
                <a16:creationId xmlns:a16="http://schemas.microsoft.com/office/drawing/2014/main" id="{1DE4433E-8385-E62E-010D-D6B81F6ED987}"/>
              </a:ext>
            </a:extLst>
          </p:cNvPr>
          <p:cNvGraphicFramePr/>
          <p:nvPr>
            <p:extLst>
              <p:ext uri="{D42A27DB-BD31-4B8C-83A1-F6EECF244321}">
                <p14:modId xmlns:p14="http://schemas.microsoft.com/office/powerpoint/2010/main" val="758441080"/>
              </p:ext>
            </p:extLst>
          </p:nvPr>
        </p:nvGraphicFramePr>
        <p:xfrm>
          <a:off x="9752012" y="2955866"/>
          <a:ext cx="2133600" cy="2232735"/>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D3DDC9FB-7F3D-EA09-0F6C-D44EEB5B4851}"/>
              </a:ext>
            </a:extLst>
          </p:cNvPr>
          <p:cNvSpPr txBox="1"/>
          <p:nvPr/>
        </p:nvSpPr>
        <p:spPr>
          <a:xfrm>
            <a:off x="4113212" y="5715000"/>
            <a:ext cx="2438400" cy="443198"/>
          </a:xfrm>
          <a:prstGeom prst="rect">
            <a:avLst/>
          </a:prstGeom>
          <a:noFill/>
        </p:spPr>
        <p:txBody>
          <a:bodyPr wrap="square" rtlCol="0">
            <a:spAutoFit/>
          </a:bodyPr>
          <a:lstStyle/>
          <a:p>
            <a:pPr algn="ctr">
              <a:lnSpc>
                <a:spcPct val="95000"/>
              </a:lnSpc>
            </a:pPr>
            <a:r>
              <a:rPr lang="en-US" sz="1200" b="1" dirty="0"/>
              <a:t>Extremely/Very Likely</a:t>
            </a:r>
          </a:p>
          <a:p>
            <a:pPr algn="ctr">
              <a:lnSpc>
                <a:spcPct val="95000"/>
              </a:lnSpc>
            </a:pPr>
            <a:r>
              <a:rPr lang="en-US" sz="1200" b="1" dirty="0"/>
              <a:t>67%</a:t>
            </a:r>
          </a:p>
        </p:txBody>
      </p:sp>
      <p:sp>
        <p:nvSpPr>
          <p:cNvPr id="17" name="TextBox 16">
            <a:extLst>
              <a:ext uri="{FF2B5EF4-FFF2-40B4-BE49-F238E27FC236}">
                <a16:creationId xmlns:a16="http://schemas.microsoft.com/office/drawing/2014/main" id="{511B4CED-D0AF-48BA-21AB-7BCE0D73E686}"/>
              </a:ext>
            </a:extLst>
          </p:cNvPr>
          <p:cNvSpPr txBox="1"/>
          <p:nvPr/>
        </p:nvSpPr>
        <p:spPr>
          <a:xfrm>
            <a:off x="7176452" y="5729002"/>
            <a:ext cx="2438400" cy="443198"/>
          </a:xfrm>
          <a:prstGeom prst="rect">
            <a:avLst/>
          </a:prstGeom>
          <a:noFill/>
        </p:spPr>
        <p:txBody>
          <a:bodyPr wrap="square" rtlCol="0">
            <a:spAutoFit/>
          </a:bodyPr>
          <a:lstStyle/>
          <a:p>
            <a:pPr algn="ctr">
              <a:lnSpc>
                <a:spcPct val="95000"/>
              </a:lnSpc>
            </a:pPr>
            <a:r>
              <a:rPr lang="en-US" sz="1200" b="1" dirty="0"/>
              <a:t>Extremely/Very Likely</a:t>
            </a:r>
          </a:p>
          <a:p>
            <a:pPr algn="ctr">
              <a:lnSpc>
                <a:spcPct val="95000"/>
              </a:lnSpc>
            </a:pPr>
            <a:r>
              <a:rPr lang="en-US" sz="1200" b="1" dirty="0"/>
              <a:t>50%</a:t>
            </a:r>
          </a:p>
        </p:txBody>
      </p:sp>
      <p:sp>
        <p:nvSpPr>
          <p:cNvPr id="18" name="TextBox 17">
            <a:extLst>
              <a:ext uri="{FF2B5EF4-FFF2-40B4-BE49-F238E27FC236}">
                <a16:creationId xmlns:a16="http://schemas.microsoft.com/office/drawing/2014/main" id="{907DB38C-3628-478B-4D87-DA885353A3C8}"/>
              </a:ext>
            </a:extLst>
          </p:cNvPr>
          <p:cNvSpPr txBox="1"/>
          <p:nvPr/>
        </p:nvSpPr>
        <p:spPr>
          <a:xfrm>
            <a:off x="9675812" y="5729002"/>
            <a:ext cx="2438400" cy="443198"/>
          </a:xfrm>
          <a:prstGeom prst="rect">
            <a:avLst/>
          </a:prstGeom>
          <a:noFill/>
        </p:spPr>
        <p:txBody>
          <a:bodyPr wrap="square" rtlCol="0">
            <a:spAutoFit/>
          </a:bodyPr>
          <a:lstStyle/>
          <a:p>
            <a:pPr algn="ctr">
              <a:lnSpc>
                <a:spcPct val="95000"/>
              </a:lnSpc>
            </a:pPr>
            <a:r>
              <a:rPr lang="en-US" sz="1200" b="1" dirty="0"/>
              <a:t>Extremely/Very Likely</a:t>
            </a:r>
          </a:p>
          <a:p>
            <a:pPr algn="ctr">
              <a:lnSpc>
                <a:spcPct val="95000"/>
              </a:lnSpc>
            </a:pPr>
            <a:r>
              <a:rPr lang="en-US" sz="1200" b="1" dirty="0"/>
              <a:t>100%</a:t>
            </a:r>
          </a:p>
        </p:txBody>
      </p:sp>
      <p:graphicFrame>
        <p:nvGraphicFramePr>
          <p:cNvPr id="13" name="Chart 12">
            <a:extLst>
              <a:ext uri="{FF2B5EF4-FFF2-40B4-BE49-F238E27FC236}">
                <a16:creationId xmlns:a16="http://schemas.microsoft.com/office/drawing/2014/main" id="{AC6E3F36-A72D-D198-A3E5-438FC4FC86E4}"/>
              </a:ext>
            </a:extLst>
          </p:cNvPr>
          <p:cNvGraphicFramePr/>
          <p:nvPr>
            <p:extLst>
              <p:ext uri="{D42A27DB-BD31-4B8C-83A1-F6EECF244321}">
                <p14:modId xmlns:p14="http://schemas.microsoft.com/office/powerpoint/2010/main" val="3843986209"/>
              </p:ext>
            </p:extLst>
          </p:nvPr>
        </p:nvGraphicFramePr>
        <p:xfrm>
          <a:off x="478472" y="2438400"/>
          <a:ext cx="3101340" cy="3491198"/>
        </p:xfrm>
        <a:graphic>
          <a:graphicData uri="http://schemas.openxmlformats.org/drawingml/2006/chart">
            <c:chart xmlns:c="http://schemas.openxmlformats.org/drawingml/2006/chart" xmlns:r="http://schemas.openxmlformats.org/officeDocument/2006/relationships" r:id="rId5"/>
          </a:graphicData>
        </a:graphic>
      </p:graphicFrame>
      <p:sp>
        <p:nvSpPr>
          <p:cNvPr id="2" name="Right Brace 1">
            <a:extLst>
              <a:ext uri="{FF2B5EF4-FFF2-40B4-BE49-F238E27FC236}">
                <a16:creationId xmlns:a16="http://schemas.microsoft.com/office/drawing/2014/main" id="{D31BE3F8-464E-4F8A-A449-D00269A14751}"/>
              </a:ext>
            </a:extLst>
          </p:cNvPr>
          <p:cNvSpPr/>
          <p:nvPr/>
        </p:nvSpPr>
        <p:spPr>
          <a:xfrm>
            <a:off x="3297872" y="2819400"/>
            <a:ext cx="815340" cy="3338798"/>
          </a:xfrm>
          <a:prstGeom prst="rightBrace">
            <a:avLst/>
          </a:prstGeom>
          <a:ln w="12700">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TextBox 13">
            <a:extLst>
              <a:ext uri="{FF2B5EF4-FFF2-40B4-BE49-F238E27FC236}">
                <a16:creationId xmlns:a16="http://schemas.microsoft.com/office/drawing/2014/main" id="{BA3E08DA-DD7D-BCA5-ABE2-89201F33972F}"/>
              </a:ext>
            </a:extLst>
          </p:cNvPr>
          <p:cNvSpPr txBox="1"/>
          <p:nvPr/>
        </p:nvSpPr>
        <p:spPr>
          <a:xfrm>
            <a:off x="912812" y="5729002"/>
            <a:ext cx="2438400" cy="443198"/>
          </a:xfrm>
          <a:prstGeom prst="rect">
            <a:avLst/>
          </a:prstGeom>
          <a:noFill/>
        </p:spPr>
        <p:txBody>
          <a:bodyPr wrap="square" rtlCol="0">
            <a:spAutoFit/>
          </a:bodyPr>
          <a:lstStyle/>
          <a:p>
            <a:pPr algn="ctr">
              <a:lnSpc>
                <a:spcPct val="95000"/>
              </a:lnSpc>
            </a:pPr>
            <a:r>
              <a:rPr lang="en-US" sz="1200" b="1" dirty="0"/>
              <a:t>Extremely/Very Likely</a:t>
            </a:r>
          </a:p>
          <a:p>
            <a:pPr algn="ctr">
              <a:lnSpc>
                <a:spcPct val="95000"/>
              </a:lnSpc>
            </a:pPr>
            <a:r>
              <a:rPr lang="en-US" sz="1200" b="1" dirty="0"/>
              <a:t>71%</a:t>
            </a:r>
          </a:p>
        </p:txBody>
      </p:sp>
    </p:spTree>
    <p:extLst>
      <p:ext uri="{BB962C8B-B14F-4D97-AF65-F5344CB8AC3E}">
        <p14:creationId xmlns:p14="http://schemas.microsoft.com/office/powerpoint/2010/main" val="3100901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Graphic 38" descr="Classroom outline">
            <a:extLst>
              <a:ext uri="{FF2B5EF4-FFF2-40B4-BE49-F238E27FC236}">
                <a16:creationId xmlns:a16="http://schemas.microsoft.com/office/drawing/2014/main" id="{B932924F-B464-0138-B1C1-64FE2C3EB9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51612" y="638135"/>
            <a:ext cx="4876508" cy="4876508"/>
          </a:xfrm>
          <a:prstGeom prst="rect">
            <a:avLst/>
          </a:prstGeom>
        </p:spPr>
      </p:pic>
      <p:sp>
        <p:nvSpPr>
          <p:cNvPr id="10" name="TextBox 9">
            <a:extLst>
              <a:ext uri="{FF2B5EF4-FFF2-40B4-BE49-F238E27FC236}">
                <a16:creationId xmlns:a16="http://schemas.microsoft.com/office/drawing/2014/main" id="{583D2B55-D521-353C-B693-860B7C9B1AEF}"/>
              </a:ext>
            </a:extLst>
          </p:cNvPr>
          <p:cNvSpPr txBox="1"/>
          <p:nvPr/>
        </p:nvSpPr>
        <p:spPr>
          <a:xfrm>
            <a:off x="1125461" y="228600"/>
            <a:ext cx="10172549" cy="794064"/>
          </a:xfrm>
          <a:prstGeom prst="rect">
            <a:avLst/>
          </a:prstGeom>
          <a:solidFill>
            <a:schemeClr val="accent3">
              <a:lumMod val="75000"/>
            </a:schemeClr>
          </a:solidFill>
        </p:spPr>
        <p:txBody>
          <a:bodyPr wrap="square" rtlCol="0">
            <a:spAutoFit/>
          </a:bodyPr>
          <a:lstStyle/>
          <a:p>
            <a:pPr algn="ctr">
              <a:lnSpc>
                <a:spcPct val="95000"/>
              </a:lnSpc>
            </a:pPr>
            <a:r>
              <a:rPr lang="en-US" dirty="0">
                <a:solidFill>
                  <a:srgbClr val="FFCC00"/>
                </a:solidFill>
                <a:cs typeface="Calibri" panose="020F0502020204030204" pitchFamily="34" charset="0"/>
              </a:rPr>
              <a:t>Parent Feedback: </a:t>
            </a:r>
          </a:p>
          <a:p>
            <a:pPr algn="ctr">
              <a:lnSpc>
                <a:spcPct val="95000"/>
              </a:lnSpc>
            </a:pPr>
            <a:r>
              <a:rPr lang="en-US" dirty="0">
                <a:solidFill>
                  <a:srgbClr val="FFCC00"/>
                </a:solidFill>
                <a:cs typeface="Calibri" panose="020F0502020204030204" pitchFamily="34" charset="0"/>
              </a:rPr>
              <a:t>Key Opportunity Areas</a:t>
            </a:r>
          </a:p>
        </p:txBody>
      </p:sp>
      <p:pic>
        <p:nvPicPr>
          <p:cNvPr id="12" name="Graphic 11" descr="Sad face outline with solid fill">
            <a:extLst>
              <a:ext uri="{FF2B5EF4-FFF2-40B4-BE49-F238E27FC236}">
                <a16:creationId xmlns:a16="http://schemas.microsoft.com/office/drawing/2014/main" id="{46D933EB-CBBD-2833-247B-B4B99E7C85C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3066" y="4648200"/>
            <a:ext cx="914400" cy="914400"/>
          </a:xfrm>
          <a:prstGeom prst="rect">
            <a:avLst/>
          </a:prstGeom>
        </p:spPr>
      </p:pic>
      <p:sp>
        <p:nvSpPr>
          <p:cNvPr id="19" name="TextBox 18">
            <a:extLst>
              <a:ext uri="{FF2B5EF4-FFF2-40B4-BE49-F238E27FC236}">
                <a16:creationId xmlns:a16="http://schemas.microsoft.com/office/drawing/2014/main" id="{256D943A-5C8B-E653-6074-1683D8969930}"/>
              </a:ext>
            </a:extLst>
          </p:cNvPr>
          <p:cNvSpPr txBox="1"/>
          <p:nvPr/>
        </p:nvSpPr>
        <p:spPr>
          <a:xfrm>
            <a:off x="0" y="6629400"/>
            <a:ext cx="12188824" cy="223907"/>
          </a:xfrm>
          <a:prstGeom prst="rect">
            <a:avLst/>
          </a:prstGeom>
          <a:noFill/>
        </p:spPr>
        <p:txBody>
          <a:bodyPr wrap="square" rtlCol="0">
            <a:spAutoFit/>
          </a:bodyPr>
          <a:lstStyle/>
          <a:p>
            <a:pPr algn="ctr">
              <a:lnSpc>
                <a:spcPct val="95000"/>
              </a:lnSpc>
            </a:pPr>
            <a:r>
              <a:rPr lang="en-US" sz="900" dirty="0">
                <a:cs typeface="Calibri" panose="020F0502020204030204" pitchFamily="34" charset="0"/>
              </a:rPr>
              <a:t>June 2022 online survey conducted among 75 St. Catherine of Siena parents</a:t>
            </a:r>
          </a:p>
        </p:txBody>
      </p:sp>
      <p:sp>
        <p:nvSpPr>
          <p:cNvPr id="20" name="TextBox 19">
            <a:extLst>
              <a:ext uri="{FF2B5EF4-FFF2-40B4-BE49-F238E27FC236}">
                <a16:creationId xmlns:a16="http://schemas.microsoft.com/office/drawing/2014/main" id="{FBF5A0FD-A251-DBD1-3BED-81C260AC9650}"/>
              </a:ext>
            </a:extLst>
          </p:cNvPr>
          <p:cNvSpPr txBox="1"/>
          <p:nvPr/>
        </p:nvSpPr>
        <p:spPr>
          <a:xfrm>
            <a:off x="1102112" y="4646271"/>
            <a:ext cx="6904555" cy="1144929"/>
          </a:xfrm>
          <a:prstGeom prst="rect">
            <a:avLst/>
          </a:prstGeom>
          <a:noFill/>
        </p:spPr>
        <p:txBody>
          <a:bodyPr wrap="square" rtlCol="0">
            <a:spAutoFit/>
          </a:bodyPr>
          <a:lstStyle/>
          <a:p>
            <a:pPr>
              <a:lnSpc>
                <a:spcPct val="95000"/>
              </a:lnSpc>
            </a:pPr>
            <a:endParaRPr lang="en-US" sz="1200" dirty="0">
              <a:solidFill>
                <a:srgbClr val="C00000"/>
              </a:solidFill>
              <a:cs typeface="Calibri" panose="020F0502020204030204" pitchFamily="34" charset="0"/>
            </a:endParaRPr>
          </a:p>
          <a:p>
            <a:pPr>
              <a:lnSpc>
                <a:spcPct val="95000"/>
              </a:lnSpc>
            </a:pPr>
            <a:r>
              <a:rPr lang="en-US" sz="1200" b="1" dirty="0">
                <a:solidFill>
                  <a:srgbClr val="C00000"/>
                </a:solidFill>
                <a:cs typeface="Calibri" panose="020F0502020204030204" pitchFamily="34" charset="0"/>
              </a:rPr>
              <a:t>9% </a:t>
            </a:r>
            <a:r>
              <a:rPr lang="en-US" sz="1200" dirty="0">
                <a:solidFill>
                  <a:srgbClr val="C00000"/>
                </a:solidFill>
                <a:cs typeface="Calibri" panose="020F0502020204030204" pitchFamily="34" charset="0"/>
              </a:rPr>
              <a:t>find the school size to be a disadvantage, especially the small junior high</a:t>
            </a:r>
          </a:p>
          <a:p>
            <a:pPr>
              <a:lnSpc>
                <a:spcPct val="95000"/>
              </a:lnSpc>
            </a:pPr>
            <a:r>
              <a:rPr lang="en-US" sz="1200" b="1" dirty="0">
                <a:solidFill>
                  <a:srgbClr val="C00000"/>
                </a:solidFill>
                <a:cs typeface="Calibri" panose="020F0502020204030204" pitchFamily="34" charset="0"/>
              </a:rPr>
              <a:t>8% </a:t>
            </a:r>
            <a:r>
              <a:rPr lang="en-US" sz="1200" dirty="0">
                <a:solidFill>
                  <a:srgbClr val="C00000"/>
                </a:solidFill>
                <a:cs typeface="Calibri" panose="020F0502020204030204" pitchFamily="34" charset="0"/>
              </a:rPr>
              <a:t>dislike the amount/variety of extracurriculars</a:t>
            </a:r>
          </a:p>
          <a:p>
            <a:pPr>
              <a:lnSpc>
                <a:spcPct val="95000"/>
              </a:lnSpc>
            </a:pPr>
            <a:r>
              <a:rPr lang="en-US" sz="1200" b="1" dirty="0">
                <a:solidFill>
                  <a:srgbClr val="C00000"/>
                </a:solidFill>
                <a:cs typeface="Calibri" panose="020F0502020204030204" pitchFamily="34" charset="0"/>
              </a:rPr>
              <a:t>7%</a:t>
            </a:r>
            <a:r>
              <a:rPr lang="en-US" sz="1200" dirty="0">
                <a:solidFill>
                  <a:srgbClr val="C00000"/>
                </a:solidFill>
                <a:cs typeface="Calibri" panose="020F0502020204030204" pitchFamily="34" charset="0"/>
              </a:rPr>
              <a:t> dislike that there is not an intervention specialist, that not all students’ needs are met</a:t>
            </a:r>
          </a:p>
          <a:p>
            <a:pPr>
              <a:lnSpc>
                <a:spcPct val="95000"/>
              </a:lnSpc>
            </a:pPr>
            <a:endParaRPr lang="en-US" sz="1200" b="1" dirty="0">
              <a:solidFill>
                <a:srgbClr val="C00000"/>
              </a:solidFill>
              <a:cs typeface="Calibri" panose="020F0502020204030204" pitchFamily="34" charset="0"/>
            </a:endParaRPr>
          </a:p>
          <a:p>
            <a:pPr>
              <a:lnSpc>
                <a:spcPct val="95000"/>
              </a:lnSpc>
            </a:pPr>
            <a:endParaRPr lang="en-US" sz="1200" dirty="0">
              <a:solidFill>
                <a:srgbClr val="C00000"/>
              </a:solidFill>
              <a:cs typeface="Calibri" panose="020F0502020204030204" pitchFamily="34" charset="0"/>
            </a:endParaRPr>
          </a:p>
        </p:txBody>
      </p:sp>
      <p:sp>
        <p:nvSpPr>
          <p:cNvPr id="21" name="TextBox 20">
            <a:extLst>
              <a:ext uri="{FF2B5EF4-FFF2-40B4-BE49-F238E27FC236}">
                <a16:creationId xmlns:a16="http://schemas.microsoft.com/office/drawing/2014/main" id="{DFF0B389-800A-6B28-F29B-4AC8D17CEACB}"/>
              </a:ext>
            </a:extLst>
          </p:cNvPr>
          <p:cNvSpPr txBox="1"/>
          <p:nvPr/>
        </p:nvSpPr>
        <p:spPr>
          <a:xfrm>
            <a:off x="1235840" y="1086612"/>
            <a:ext cx="4805720" cy="677108"/>
          </a:xfrm>
          <a:prstGeom prst="rect">
            <a:avLst/>
          </a:prstGeom>
          <a:noFill/>
        </p:spPr>
        <p:txBody>
          <a:bodyPr wrap="square" rtlCol="0">
            <a:spAutoFit/>
          </a:bodyPr>
          <a:lstStyle/>
          <a:p>
            <a:pPr algn="ctr">
              <a:lnSpc>
                <a:spcPct val="95000"/>
              </a:lnSpc>
            </a:pPr>
            <a:r>
              <a:rPr lang="en-US" sz="2000" b="1" dirty="0">
                <a:cs typeface="Calibri" panose="020F0502020204030204" pitchFamily="34" charset="0"/>
              </a:rPr>
              <a:t>BOTTOM 5 </a:t>
            </a:r>
          </a:p>
          <a:p>
            <a:pPr algn="ctr">
              <a:lnSpc>
                <a:spcPct val="95000"/>
              </a:lnSpc>
            </a:pPr>
            <a:r>
              <a:rPr lang="en-US" sz="2000" b="1" dirty="0">
                <a:cs typeface="Calibri" panose="020F0502020204030204" pitchFamily="34" charset="0"/>
              </a:rPr>
              <a:t>Ratings</a:t>
            </a:r>
          </a:p>
        </p:txBody>
      </p:sp>
      <p:sp>
        <p:nvSpPr>
          <p:cNvPr id="27" name="TextBox 26">
            <a:extLst>
              <a:ext uri="{FF2B5EF4-FFF2-40B4-BE49-F238E27FC236}">
                <a16:creationId xmlns:a16="http://schemas.microsoft.com/office/drawing/2014/main" id="{0AF45820-45D2-92A6-5F78-2331C860BA2B}"/>
              </a:ext>
            </a:extLst>
          </p:cNvPr>
          <p:cNvSpPr txBox="1"/>
          <p:nvPr/>
        </p:nvSpPr>
        <p:spPr>
          <a:xfrm>
            <a:off x="446429" y="1560891"/>
            <a:ext cx="6834652" cy="3373744"/>
          </a:xfrm>
          <a:prstGeom prst="rect">
            <a:avLst/>
          </a:prstGeom>
          <a:noFill/>
        </p:spPr>
        <p:txBody>
          <a:bodyPr wrap="square" rtlCol="0">
            <a:spAutoFit/>
          </a:bodyPr>
          <a:lstStyle/>
          <a:p>
            <a:pPr marL="171450" indent="-171450">
              <a:spcBef>
                <a:spcPts val="100"/>
              </a:spcBef>
              <a:spcAft>
                <a:spcPts val="100"/>
              </a:spcAft>
              <a:buFont typeface="Wingdings" panose="05000000000000000000" pitchFamily="2" charset="2"/>
              <a:buChar char="§"/>
            </a:pPr>
            <a:endParaRPr lang="en-US" sz="800" dirty="0">
              <a:cs typeface="Calibri" panose="020F0502020204030204" pitchFamily="34" charset="0"/>
            </a:endParaRPr>
          </a:p>
          <a:p>
            <a:pPr marL="285750" indent="-285750">
              <a:spcBef>
                <a:spcPts val="100"/>
              </a:spcBef>
              <a:spcAft>
                <a:spcPts val="100"/>
              </a:spcAft>
              <a:buFont typeface="Wingdings" panose="05000000000000000000" pitchFamily="2" charset="2"/>
              <a:buChar char="§"/>
            </a:pPr>
            <a:r>
              <a:rPr lang="en-US" sz="1200" b="1" dirty="0">
                <a:cs typeface="Calibri" panose="020F0502020204030204" pitchFamily="34" charset="0"/>
              </a:rPr>
              <a:t>63%</a:t>
            </a:r>
            <a:r>
              <a:rPr lang="en-US" sz="1200" dirty="0">
                <a:cs typeface="Calibri" panose="020F0502020204030204" pitchFamily="34" charset="0"/>
              </a:rPr>
              <a:t> The school's extra-curricular activities provide diverse opportunities for students and develop leadership skills</a:t>
            </a:r>
            <a:endParaRPr lang="en-US" sz="800" dirty="0">
              <a:cs typeface="Calibri" panose="020F0502020204030204" pitchFamily="34" charset="0"/>
            </a:endParaRPr>
          </a:p>
          <a:p>
            <a:pPr marL="285750" indent="-285750">
              <a:spcBef>
                <a:spcPts val="100"/>
              </a:spcBef>
              <a:spcAft>
                <a:spcPts val="100"/>
              </a:spcAft>
              <a:buFont typeface="Wingdings" panose="05000000000000000000" pitchFamily="2" charset="2"/>
              <a:buChar char="§"/>
            </a:pPr>
            <a:endParaRPr lang="en-US" sz="500" dirty="0">
              <a:cs typeface="Calibri" panose="020F0502020204030204" pitchFamily="34" charset="0"/>
            </a:endParaRPr>
          </a:p>
          <a:p>
            <a:pPr marL="285750" indent="-285750">
              <a:spcBef>
                <a:spcPts val="100"/>
              </a:spcBef>
              <a:spcAft>
                <a:spcPts val="100"/>
              </a:spcAft>
              <a:buFont typeface="Wingdings" panose="05000000000000000000" pitchFamily="2" charset="2"/>
              <a:buChar char="§"/>
            </a:pPr>
            <a:r>
              <a:rPr lang="en-US" sz="1200" b="1" dirty="0">
                <a:cs typeface="Calibri" panose="020F0502020204030204" pitchFamily="34" charset="0"/>
              </a:rPr>
              <a:t>62%</a:t>
            </a:r>
            <a:r>
              <a:rPr lang="en-US" sz="1200" dirty="0">
                <a:cs typeface="Calibri" panose="020F0502020204030204" pitchFamily="34" charset="0"/>
              </a:rPr>
              <a:t> Teachers partner with parents on student's education and needs (academic, social, emotional)</a:t>
            </a:r>
          </a:p>
          <a:p>
            <a:pPr marL="285750" indent="-285750">
              <a:spcBef>
                <a:spcPts val="100"/>
              </a:spcBef>
              <a:spcAft>
                <a:spcPts val="100"/>
              </a:spcAft>
              <a:buFont typeface="Wingdings" panose="05000000000000000000" pitchFamily="2" charset="2"/>
              <a:buChar char="§"/>
            </a:pPr>
            <a:endParaRPr lang="en-US" sz="500" dirty="0">
              <a:cs typeface="Calibri" panose="020F0502020204030204" pitchFamily="34" charset="0"/>
            </a:endParaRPr>
          </a:p>
          <a:p>
            <a:pPr marL="285750" indent="-285750">
              <a:spcBef>
                <a:spcPts val="100"/>
              </a:spcBef>
              <a:spcAft>
                <a:spcPts val="100"/>
              </a:spcAft>
              <a:buFont typeface="Wingdings" panose="05000000000000000000" pitchFamily="2" charset="2"/>
              <a:buChar char="§"/>
            </a:pPr>
            <a:r>
              <a:rPr lang="en-US" sz="1200" b="1" dirty="0">
                <a:cs typeface="Calibri" panose="020F0502020204030204" pitchFamily="34" charset="0"/>
              </a:rPr>
              <a:t>59% </a:t>
            </a:r>
            <a:r>
              <a:rPr lang="en-US" sz="1200" dirty="0">
                <a:cs typeface="Calibri" panose="020F0502020204030204" pitchFamily="34" charset="0"/>
              </a:rPr>
              <a:t>The governing/consultative body consists of representatives of the school community whose expertise and counsel provide guidance to the school administration</a:t>
            </a:r>
          </a:p>
          <a:p>
            <a:pPr>
              <a:spcBef>
                <a:spcPts val="100"/>
              </a:spcBef>
              <a:spcAft>
                <a:spcPts val="100"/>
              </a:spcAft>
            </a:pPr>
            <a:endParaRPr lang="en-US" sz="500" dirty="0">
              <a:cs typeface="Calibri" panose="020F0502020204030204" pitchFamily="34" charset="0"/>
            </a:endParaRPr>
          </a:p>
          <a:p>
            <a:pPr marL="285750" indent="-285750">
              <a:spcBef>
                <a:spcPts val="100"/>
              </a:spcBef>
              <a:spcAft>
                <a:spcPts val="100"/>
              </a:spcAft>
              <a:buFont typeface="Wingdings" panose="05000000000000000000" pitchFamily="2" charset="2"/>
              <a:buChar char="§"/>
            </a:pPr>
            <a:r>
              <a:rPr lang="en-US" sz="1200" b="1" dirty="0">
                <a:cs typeface="Calibri" panose="020F0502020204030204" pitchFamily="34" charset="0"/>
              </a:rPr>
              <a:t>59%</a:t>
            </a:r>
            <a:r>
              <a:rPr lang="en-US" sz="1200" dirty="0">
                <a:cs typeface="Calibri" panose="020F0502020204030204" pitchFamily="34" charset="0"/>
              </a:rPr>
              <a:t> The school’s assessment practices are varied and the results are used for instructional improvement and communicated to parents</a:t>
            </a:r>
          </a:p>
          <a:p>
            <a:pPr marL="171450" indent="-171450">
              <a:spcBef>
                <a:spcPts val="100"/>
              </a:spcBef>
              <a:spcAft>
                <a:spcPts val="100"/>
              </a:spcAft>
              <a:buFont typeface="Wingdings" panose="05000000000000000000" pitchFamily="2" charset="2"/>
              <a:buChar char="§"/>
            </a:pPr>
            <a:endParaRPr lang="en-US" sz="500" dirty="0">
              <a:cs typeface="Calibri" panose="020F0502020204030204" pitchFamily="34" charset="0"/>
            </a:endParaRPr>
          </a:p>
          <a:p>
            <a:pPr marL="285750" indent="-285750">
              <a:spcBef>
                <a:spcPts val="100"/>
              </a:spcBef>
              <a:spcAft>
                <a:spcPts val="100"/>
              </a:spcAft>
              <a:buFont typeface="Wingdings" panose="05000000000000000000" pitchFamily="2" charset="2"/>
              <a:buChar char="§"/>
            </a:pPr>
            <a:r>
              <a:rPr lang="en-US" sz="1200" b="1" dirty="0">
                <a:cs typeface="Calibri" panose="020F0502020204030204" pitchFamily="34" charset="0"/>
              </a:rPr>
              <a:t>24%</a:t>
            </a:r>
            <a:r>
              <a:rPr lang="en-US" sz="1200" dirty="0">
                <a:cs typeface="Calibri" panose="020F0502020204030204" pitchFamily="34" charset="0"/>
              </a:rPr>
              <a:t> The school’s programs meet the requirements of the students with special needs</a:t>
            </a:r>
          </a:p>
          <a:p>
            <a:pPr marL="285750" indent="-285750">
              <a:lnSpc>
                <a:spcPct val="95000"/>
              </a:lnSpc>
              <a:buFont typeface="Wingdings" panose="05000000000000000000" pitchFamily="2" charset="2"/>
              <a:buChar char="§"/>
            </a:pPr>
            <a:endParaRPr lang="en-US" sz="1200" dirty="0">
              <a:cs typeface="Calibri" panose="020F0502020204030204" pitchFamily="34" charset="0"/>
            </a:endParaRPr>
          </a:p>
          <a:p>
            <a:pPr>
              <a:lnSpc>
                <a:spcPct val="95000"/>
              </a:lnSpc>
            </a:pPr>
            <a:endParaRPr lang="en-US" sz="1200" dirty="0">
              <a:cs typeface="Calibri" panose="020F0502020204030204" pitchFamily="34" charset="0"/>
            </a:endParaRPr>
          </a:p>
          <a:p>
            <a:pPr>
              <a:lnSpc>
                <a:spcPct val="95000"/>
              </a:lnSpc>
            </a:pPr>
            <a:endParaRPr lang="en-US" sz="1400" dirty="0">
              <a:cs typeface="Calibri" panose="020F0502020204030204" pitchFamily="34" charset="0"/>
            </a:endParaRPr>
          </a:p>
          <a:p>
            <a:pPr>
              <a:lnSpc>
                <a:spcPct val="95000"/>
              </a:lnSpc>
            </a:pPr>
            <a:endParaRPr lang="en-US" sz="1400" dirty="0">
              <a:cs typeface="Calibri" panose="020F0502020204030204" pitchFamily="34" charset="0"/>
            </a:endParaRPr>
          </a:p>
        </p:txBody>
      </p:sp>
      <p:sp>
        <p:nvSpPr>
          <p:cNvPr id="37" name="TextBox 36">
            <a:extLst>
              <a:ext uri="{FF2B5EF4-FFF2-40B4-BE49-F238E27FC236}">
                <a16:creationId xmlns:a16="http://schemas.microsoft.com/office/drawing/2014/main" id="{6644FFBE-40E0-933A-CD36-7A29224239A2}"/>
              </a:ext>
            </a:extLst>
          </p:cNvPr>
          <p:cNvSpPr txBox="1"/>
          <p:nvPr/>
        </p:nvSpPr>
        <p:spPr>
          <a:xfrm>
            <a:off x="8877793" y="1139679"/>
            <a:ext cx="1752600" cy="2153666"/>
          </a:xfrm>
          <a:prstGeom prst="rect">
            <a:avLst/>
          </a:prstGeom>
          <a:noFill/>
        </p:spPr>
        <p:txBody>
          <a:bodyPr wrap="square" rtlCol="0">
            <a:spAutoFit/>
          </a:bodyPr>
          <a:lstStyle/>
          <a:p>
            <a:pPr algn="ctr">
              <a:lnSpc>
                <a:spcPct val="95000"/>
              </a:lnSpc>
            </a:pPr>
            <a:r>
              <a:rPr lang="en-US" sz="1100" b="1" dirty="0">
                <a:cs typeface="Calibri" panose="020F0502020204030204" pitchFamily="34" charset="0"/>
              </a:rPr>
              <a:t>Bottom Facility Ratings: </a:t>
            </a:r>
          </a:p>
          <a:p>
            <a:pPr algn="ctr">
              <a:lnSpc>
                <a:spcPct val="95000"/>
              </a:lnSpc>
            </a:pPr>
            <a:endParaRPr lang="en-US" sz="1100" dirty="0">
              <a:cs typeface="Calibri" panose="020F0502020204030204" pitchFamily="34" charset="0"/>
            </a:endParaRPr>
          </a:p>
          <a:p>
            <a:pPr algn="ctr">
              <a:lnSpc>
                <a:spcPct val="95000"/>
              </a:lnSpc>
            </a:pPr>
            <a:r>
              <a:rPr lang="en-US" sz="1100" dirty="0">
                <a:cs typeface="Calibri" panose="020F0502020204030204" pitchFamily="34" charset="0"/>
              </a:rPr>
              <a:t>Library – </a:t>
            </a:r>
            <a:r>
              <a:rPr lang="en-US" sz="1100" b="1" dirty="0">
                <a:cs typeface="Calibri" panose="020F0502020204030204" pitchFamily="34" charset="0"/>
              </a:rPr>
              <a:t>49%</a:t>
            </a:r>
          </a:p>
          <a:p>
            <a:pPr algn="ctr">
              <a:lnSpc>
                <a:spcPct val="95000"/>
              </a:lnSpc>
            </a:pPr>
            <a:endParaRPr lang="en-US" sz="500" dirty="0">
              <a:cs typeface="Calibri" panose="020F0502020204030204" pitchFamily="34" charset="0"/>
            </a:endParaRPr>
          </a:p>
          <a:p>
            <a:pPr algn="ctr">
              <a:lnSpc>
                <a:spcPct val="95000"/>
              </a:lnSpc>
            </a:pPr>
            <a:r>
              <a:rPr lang="en-US" sz="1100" dirty="0">
                <a:cs typeface="Calibri" panose="020F0502020204030204" pitchFamily="34" charset="0"/>
              </a:rPr>
              <a:t>Cafeteria – </a:t>
            </a:r>
            <a:r>
              <a:rPr lang="en-US" sz="1100" b="1" dirty="0">
                <a:cs typeface="Calibri" panose="020F0502020204030204" pitchFamily="34" charset="0"/>
              </a:rPr>
              <a:t>40%</a:t>
            </a:r>
          </a:p>
          <a:p>
            <a:pPr algn="ctr">
              <a:lnSpc>
                <a:spcPct val="95000"/>
              </a:lnSpc>
            </a:pPr>
            <a:endParaRPr lang="en-US" sz="1100" dirty="0">
              <a:cs typeface="Calibri" panose="020F0502020204030204" pitchFamily="34" charset="0"/>
            </a:endParaRPr>
          </a:p>
          <a:p>
            <a:pPr algn="ctr">
              <a:lnSpc>
                <a:spcPct val="95000"/>
              </a:lnSpc>
            </a:pPr>
            <a:endParaRPr lang="en-US" sz="1100" dirty="0">
              <a:cs typeface="Calibri" panose="020F0502020204030204" pitchFamily="34" charset="0"/>
            </a:endParaRPr>
          </a:p>
          <a:p>
            <a:pPr algn="ctr">
              <a:lnSpc>
                <a:spcPct val="95000"/>
              </a:lnSpc>
            </a:pPr>
            <a:r>
              <a:rPr lang="en-US" sz="1100" dirty="0">
                <a:cs typeface="Calibri" panose="020F0502020204030204" pitchFamily="34" charset="0"/>
              </a:rPr>
              <a:t>Computer lab – </a:t>
            </a:r>
            <a:r>
              <a:rPr lang="en-US" sz="1100" b="1" dirty="0">
                <a:cs typeface="Calibri" panose="020F0502020204030204" pitchFamily="34" charset="0"/>
              </a:rPr>
              <a:t>37%</a:t>
            </a:r>
          </a:p>
          <a:p>
            <a:pPr algn="ctr">
              <a:lnSpc>
                <a:spcPct val="95000"/>
              </a:lnSpc>
            </a:pPr>
            <a:endParaRPr lang="en-US" sz="500" b="1" dirty="0">
              <a:cs typeface="Calibri" panose="020F0502020204030204" pitchFamily="34" charset="0"/>
            </a:endParaRPr>
          </a:p>
          <a:p>
            <a:pPr algn="ctr">
              <a:lnSpc>
                <a:spcPct val="95000"/>
              </a:lnSpc>
            </a:pPr>
            <a:endParaRPr lang="en-US" sz="500" dirty="0">
              <a:cs typeface="Calibri" panose="020F0502020204030204" pitchFamily="34" charset="0"/>
            </a:endParaRPr>
          </a:p>
          <a:p>
            <a:pPr algn="ctr">
              <a:lnSpc>
                <a:spcPct val="95000"/>
              </a:lnSpc>
            </a:pPr>
            <a:r>
              <a:rPr lang="en-US" sz="1100" dirty="0">
                <a:cs typeface="Calibri" panose="020F0502020204030204" pitchFamily="34" charset="0"/>
              </a:rPr>
              <a:t>Afterschool Program– </a:t>
            </a:r>
            <a:r>
              <a:rPr lang="en-US" sz="1100" b="1" dirty="0">
                <a:cs typeface="Calibri" panose="020F0502020204030204" pitchFamily="34" charset="0"/>
              </a:rPr>
              <a:t>28%</a:t>
            </a:r>
          </a:p>
          <a:p>
            <a:pPr algn="ctr">
              <a:lnSpc>
                <a:spcPct val="95000"/>
              </a:lnSpc>
            </a:pPr>
            <a:endParaRPr lang="en-US" sz="500" dirty="0">
              <a:cs typeface="Calibri" panose="020F0502020204030204" pitchFamily="34" charset="0"/>
            </a:endParaRPr>
          </a:p>
          <a:p>
            <a:pPr algn="ctr">
              <a:lnSpc>
                <a:spcPct val="95000"/>
              </a:lnSpc>
            </a:pPr>
            <a:r>
              <a:rPr lang="en-US" sz="1100" dirty="0">
                <a:cs typeface="Calibri" panose="020F0502020204030204" pitchFamily="34" charset="0"/>
              </a:rPr>
              <a:t>Cafeteria Food – </a:t>
            </a:r>
            <a:r>
              <a:rPr lang="en-US" sz="1100" b="1" dirty="0">
                <a:cs typeface="Calibri" panose="020F0502020204030204" pitchFamily="34" charset="0"/>
              </a:rPr>
              <a:t>19%</a:t>
            </a:r>
          </a:p>
          <a:p>
            <a:pPr>
              <a:lnSpc>
                <a:spcPct val="95000"/>
              </a:lnSpc>
            </a:pPr>
            <a:endParaRPr lang="en-US" sz="1100" dirty="0">
              <a:cs typeface="Calibri" panose="020F0502020204030204" pitchFamily="34" charset="0"/>
            </a:endParaRPr>
          </a:p>
        </p:txBody>
      </p:sp>
      <p:sp>
        <p:nvSpPr>
          <p:cNvPr id="32" name="TextBox 31">
            <a:extLst>
              <a:ext uri="{FF2B5EF4-FFF2-40B4-BE49-F238E27FC236}">
                <a16:creationId xmlns:a16="http://schemas.microsoft.com/office/drawing/2014/main" id="{56882641-48FF-3A93-E8F1-C05A75777CAE}"/>
              </a:ext>
            </a:extLst>
          </p:cNvPr>
          <p:cNvSpPr txBox="1"/>
          <p:nvPr/>
        </p:nvSpPr>
        <p:spPr>
          <a:xfrm>
            <a:off x="-38312" y="5562600"/>
            <a:ext cx="685800" cy="881780"/>
          </a:xfrm>
          <a:prstGeom prst="rect">
            <a:avLst/>
          </a:prstGeom>
          <a:noFill/>
        </p:spPr>
        <p:txBody>
          <a:bodyPr wrap="square" rtlCol="0">
            <a:spAutoFit/>
          </a:bodyPr>
          <a:lstStyle/>
          <a:p>
            <a:pPr>
              <a:lnSpc>
                <a:spcPct val="95000"/>
              </a:lnSpc>
            </a:pPr>
            <a:r>
              <a:rPr lang="en-US" sz="5400" dirty="0">
                <a:latin typeface="Arial" panose="020B0604020202020204" pitchFamily="34" charset="0"/>
                <a:cs typeface="Arial" panose="020B0604020202020204" pitchFamily="34" charset="0"/>
              </a:rPr>
              <a:t>“</a:t>
            </a:r>
          </a:p>
        </p:txBody>
      </p:sp>
      <p:sp>
        <p:nvSpPr>
          <p:cNvPr id="33" name="TextBox 32">
            <a:extLst>
              <a:ext uri="{FF2B5EF4-FFF2-40B4-BE49-F238E27FC236}">
                <a16:creationId xmlns:a16="http://schemas.microsoft.com/office/drawing/2014/main" id="{F62FB3A7-B70B-FA58-EB9B-545FD4A295EA}"/>
              </a:ext>
            </a:extLst>
          </p:cNvPr>
          <p:cNvSpPr txBox="1"/>
          <p:nvPr/>
        </p:nvSpPr>
        <p:spPr>
          <a:xfrm>
            <a:off x="905556" y="4267200"/>
            <a:ext cx="8530545" cy="355482"/>
          </a:xfrm>
          <a:prstGeom prst="rect">
            <a:avLst/>
          </a:prstGeom>
          <a:noFill/>
        </p:spPr>
        <p:txBody>
          <a:bodyPr wrap="square" rtlCol="0">
            <a:spAutoFit/>
          </a:bodyPr>
          <a:lstStyle/>
          <a:p>
            <a:pPr>
              <a:lnSpc>
                <a:spcPct val="95000"/>
              </a:lnSpc>
            </a:pPr>
            <a:r>
              <a:rPr lang="en-US" sz="1800" dirty="0"/>
              <a:t>When asked what they dislike about St. Catherine… </a:t>
            </a:r>
          </a:p>
        </p:txBody>
      </p:sp>
      <p:sp>
        <p:nvSpPr>
          <p:cNvPr id="17" name="Slide Number Placeholder 3">
            <a:extLst>
              <a:ext uri="{FF2B5EF4-FFF2-40B4-BE49-F238E27FC236}">
                <a16:creationId xmlns:a16="http://schemas.microsoft.com/office/drawing/2014/main" id="{3B3DB868-4095-8656-EE79-30FEAC67BC33}"/>
              </a:ext>
            </a:extLst>
          </p:cNvPr>
          <p:cNvSpPr txBox="1">
            <a:spLocks/>
          </p:cNvSpPr>
          <p:nvPr/>
        </p:nvSpPr>
        <p:spPr>
          <a:xfrm>
            <a:off x="10648310" y="6414111"/>
            <a:ext cx="1107518" cy="320675"/>
          </a:xfrm>
          <a:prstGeom prst="rect">
            <a:avLst/>
          </a:prstGeom>
        </p:spPr>
        <p:txBody>
          <a:bodyPr vert="horz" lIns="121899" tIns="60949" rIns="121899" bIns="60949" rtlCol="0" anchor="b"/>
          <a:lstStyle>
            <a:defPPr>
              <a:defRPr lang="en-US"/>
            </a:defPPr>
            <a:lvl1pPr marL="0" algn="r" defTabSz="1218987" rtl="0" eaLnBrk="1" latinLnBrk="0" hangingPunct="1">
              <a:defRPr sz="1200" kern="1200">
                <a:solidFill>
                  <a:schemeClr val="tx2">
                    <a:lumMod val="50000"/>
                  </a:schemeClr>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fld id="{DA60BA0E-20D0-4E7C-B286-26C960A6788F}" type="slidenum">
              <a:rPr lang="en-US" sz="900" smtClean="0"/>
              <a:pPr/>
              <a:t>22</a:t>
            </a:fld>
            <a:endParaRPr lang="en-US" sz="900" dirty="0"/>
          </a:p>
        </p:txBody>
      </p:sp>
      <p:sp>
        <p:nvSpPr>
          <p:cNvPr id="22" name="TextBox 21">
            <a:extLst>
              <a:ext uri="{FF2B5EF4-FFF2-40B4-BE49-F238E27FC236}">
                <a16:creationId xmlns:a16="http://schemas.microsoft.com/office/drawing/2014/main" id="{ECE58919-5D17-F175-9BC3-C236B667C25D}"/>
              </a:ext>
            </a:extLst>
          </p:cNvPr>
          <p:cNvSpPr txBox="1"/>
          <p:nvPr/>
        </p:nvSpPr>
        <p:spPr>
          <a:xfrm>
            <a:off x="270756" y="5580727"/>
            <a:ext cx="1983538" cy="1277273"/>
          </a:xfrm>
          <a:prstGeom prst="rect">
            <a:avLst/>
          </a:prstGeom>
          <a:noFill/>
        </p:spPr>
        <p:txBody>
          <a:bodyPr wrap="square">
            <a:spAutoFit/>
          </a:bodyPr>
          <a:lstStyle/>
          <a:p>
            <a:r>
              <a:rPr lang="en-US" sz="1100" i="1" dirty="0">
                <a:solidFill>
                  <a:srgbClr val="C00000"/>
                </a:solidFill>
              </a:rPr>
              <a:t>“The small class sizes can make it difficult socially. Junior high math instruction in the academic level courses for the past several years has been a concern.”</a:t>
            </a:r>
          </a:p>
        </p:txBody>
      </p:sp>
      <p:sp>
        <p:nvSpPr>
          <p:cNvPr id="23" name="TextBox 22">
            <a:extLst>
              <a:ext uri="{FF2B5EF4-FFF2-40B4-BE49-F238E27FC236}">
                <a16:creationId xmlns:a16="http://schemas.microsoft.com/office/drawing/2014/main" id="{31F15EBB-C9D6-664B-5901-FCE63CD85FF2}"/>
              </a:ext>
            </a:extLst>
          </p:cNvPr>
          <p:cNvSpPr txBox="1"/>
          <p:nvPr/>
        </p:nvSpPr>
        <p:spPr>
          <a:xfrm>
            <a:off x="2132012" y="5584883"/>
            <a:ext cx="3818644" cy="1107996"/>
          </a:xfrm>
          <a:prstGeom prst="rect">
            <a:avLst/>
          </a:prstGeom>
          <a:noFill/>
        </p:spPr>
        <p:txBody>
          <a:bodyPr wrap="square">
            <a:spAutoFit/>
          </a:bodyPr>
          <a:lstStyle/>
          <a:p>
            <a:r>
              <a:rPr lang="en-US" sz="1100" i="1" dirty="0">
                <a:solidFill>
                  <a:srgbClr val="C00000"/>
                </a:solidFill>
              </a:rPr>
              <a:t>“Why do we not have Spanish and STEM available from day one when kids start Kindergarten.  Other schools within the diocese have these and we feel that it is a severe disadvantage to not have these resources.  Music is another category where we feel there is a deficiency.”</a:t>
            </a:r>
          </a:p>
        </p:txBody>
      </p:sp>
      <p:sp>
        <p:nvSpPr>
          <p:cNvPr id="24" name="TextBox 23">
            <a:extLst>
              <a:ext uri="{FF2B5EF4-FFF2-40B4-BE49-F238E27FC236}">
                <a16:creationId xmlns:a16="http://schemas.microsoft.com/office/drawing/2014/main" id="{A05D3817-B046-8433-9DEA-D06CDB894359}"/>
              </a:ext>
            </a:extLst>
          </p:cNvPr>
          <p:cNvSpPr txBox="1"/>
          <p:nvPr/>
        </p:nvSpPr>
        <p:spPr>
          <a:xfrm>
            <a:off x="5872450" y="5573666"/>
            <a:ext cx="2431762" cy="938719"/>
          </a:xfrm>
          <a:prstGeom prst="rect">
            <a:avLst/>
          </a:prstGeom>
          <a:noFill/>
        </p:spPr>
        <p:txBody>
          <a:bodyPr wrap="square">
            <a:spAutoFit/>
          </a:bodyPr>
          <a:lstStyle/>
          <a:p>
            <a:r>
              <a:rPr lang="en-US" sz="1100" i="1" dirty="0">
                <a:solidFill>
                  <a:srgbClr val="C00000"/>
                </a:solidFill>
              </a:rPr>
              <a:t>“The lack of instruction and resources that bring diverse perspectives (racial, ethnic, religious, etc.) to the curriculum is a real concern.”</a:t>
            </a:r>
          </a:p>
        </p:txBody>
      </p:sp>
      <p:sp>
        <p:nvSpPr>
          <p:cNvPr id="25" name="TextBox 24">
            <a:extLst>
              <a:ext uri="{FF2B5EF4-FFF2-40B4-BE49-F238E27FC236}">
                <a16:creationId xmlns:a16="http://schemas.microsoft.com/office/drawing/2014/main" id="{2667C3AB-F501-6776-6335-CBE6331AF9AE}"/>
              </a:ext>
            </a:extLst>
          </p:cNvPr>
          <p:cNvSpPr txBox="1"/>
          <p:nvPr/>
        </p:nvSpPr>
        <p:spPr>
          <a:xfrm>
            <a:off x="8294754" y="5190254"/>
            <a:ext cx="3445631" cy="1615827"/>
          </a:xfrm>
          <a:prstGeom prst="rect">
            <a:avLst/>
          </a:prstGeom>
          <a:noFill/>
        </p:spPr>
        <p:txBody>
          <a:bodyPr wrap="square">
            <a:spAutoFit/>
          </a:bodyPr>
          <a:lstStyle/>
          <a:p>
            <a:r>
              <a:rPr lang="en-US" sz="1100" i="1" dirty="0">
                <a:solidFill>
                  <a:srgbClr val="C00000"/>
                </a:solidFill>
              </a:rPr>
              <a:t>“It would have been much better if there was school level policy to direct concerns for learn difficulties that is then consistent across grades and after diagnosis. I realize it’s a small private school but that should give an opportunity to help those students to and families that need a little extra support for first identifying learning difficulties and second for having consistent supports for student success going forward.”</a:t>
            </a:r>
          </a:p>
        </p:txBody>
      </p:sp>
    </p:spTree>
    <p:extLst>
      <p:ext uri="{BB962C8B-B14F-4D97-AF65-F5344CB8AC3E}">
        <p14:creationId xmlns:p14="http://schemas.microsoft.com/office/powerpoint/2010/main" val="331741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4D543740-1CDF-C964-8267-9D47E3470B14}"/>
              </a:ext>
            </a:extLst>
          </p:cNvPr>
          <p:cNvSpPr txBox="1"/>
          <p:nvPr/>
        </p:nvSpPr>
        <p:spPr>
          <a:xfrm>
            <a:off x="1102113" y="248013"/>
            <a:ext cx="10172549" cy="794064"/>
          </a:xfrm>
          <a:prstGeom prst="rect">
            <a:avLst/>
          </a:prstGeom>
          <a:solidFill>
            <a:schemeClr val="accent3">
              <a:lumMod val="75000"/>
            </a:schemeClr>
          </a:solidFill>
        </p:spPr>
        <p:txBody>
          <a:bodyPr wrap="square" rtlCol="0">
            <a:spAutoFit/>
          </a:bodyPr>
          <a:lstStyle/>
          <a:p>
            <a:pPr algn="ctr">
              <a:lnSpc>
                <a:spcPct val="95000"/>
              </a:lnSpc>
            </a:pPr>
            <a:r>
              <a:rPr lang="en-US" dirty="0">
                <a:solidFill>
                  <a:srgbClr val="FFCC00"/>
                </a:solidFill>
                <a:cs typeface="Calibri" panose="020F0502020204030204" pitchFamily="34" charset="0"/>
              </a:rPr>
              <a:t>Parent Feedback: </a:t>
            </a:r>
          </a:p>
          <a:p>
            <a:pPr algn="ctr">
              <a:lnSpc>
                <a:spcPct val="95000"/>
              </a:lnSpc>
            </a:pPr>
            <a:r>
              <a:rPr lang="en-US" dirty="0">
                <a:solidFill>
                  <a:srgbClr val="FFCC00"/>
                </a:solidFill>
                <a:cs typeface="Calibri" panose="020F0502020204030204" pitchFamily="34" charset="0"/>
              </a:rPr>
              <a:t>Faith Based Ratings</a:t>
            </a:r>
          </a:p>
        </p:txBody>
      </p:sp>
      <p:sp>
        <p:nvSpPr>
          <p:cNvPr id="6" name="TextBox 5">
            <a:extLst>
              <a:ext uri="{FF2B5EF4-FFF2-40B4-BE49-F238E27FC236}">
                <a16:creationId xmlns:a16="http://schemas.microsoft.com/office/drawing/2014/main" id="{59EF6B9E-B431-4ACC-3653-32CA0799DDF6}"/>
              </a:ext>
            </a:extLst>
          </p:cNvPr>
          <p:cNvSpPr txBox="1"/>
          <p:nvPr/>
        </p:nvSpPr>
        <p:spPr>
          <a:xfrm>
            <a:off x="303212" y="1990484"/>
            <a:ext cx="11582400" cy="253146"/>
          </a:xfrm>
          <a:prstGeom prst="rect">
            <a:avLst/>
          </a:prstGeom>
          <a:solidFill>
            <a:schemeClr val="accent3">
              <a:lumMod val="75000"/>
            </a:schemeClr>
          </a:solidFill>
        </p:spPr>
        <p:txBody>
          <a:bodyPr wrap="square" rtlCol="0">
            <a:spAutoFit/>
          </a:bodyPr>
          <a:lstStyle/>
          <a:p>
            <a:pPr algn="ctr">
              <a:lnSpc>
                <a:spcPct val="95000"/>
              </a:lnSpc>
            </a:pPr>
            <a:endParaRPr lang="en-US" sz="1100" dirty="0">
              <a:solidFill>
                <a:srgbClr val="FFCC00"/>
              </a:solidFill>
            </a:endParaRPr>
          </a:p>
        </p:txBody>
      </p:sp>
      <p:sp>
        <p:nvSpPr>
          <p:cNvPr id="4" name="Oval 3">
            <a:extLst>
              <a:ext uri="{FF2B5EF4-FFF2-40B4-BE49-F238E27FC236}">
                <a16:creationId xmlns:a16="http://schemas.microsoft.com/office/drawing/2014/main" id="{5F6A5043-FD4B-FEFF-7512-061B7917A150}"/>
              </a:ext>
            </a:extLst>
          </p:cNvPr>
          <p:cNvSpPr/>
          <p:nvPr/>
        </p:nvSpPr>
        <p:spPr>
          <a:xfrm>
            <a:off x="1293812" y="1366467"/>
            <a:ext cx="1676400" cy="1371600"/>
          </a:xfrm>
          <a:prstGeom prst="ellipse">
            <a:avLst/>
          </a:prstGeom>
          <a:gradFill>
            <a:gsLst>
              <a:gs pos="0">
                <a:schemeClr val="bg1">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cs typeface="Calibri" panose="020F0502020204030204" pitchFamily="34" charset="0"/>
              </a:rPr>
              <a:t>94% </a:t>
            </a:r>
            <a:r>
              <a:rPr lang="en-US" sz="1200" dirty="0">
                <a:solidFill>
                  <a:schemeClr val="tx1"/>
                </a:solidFill>
                <a:cs typeface="Calibri" panose="020F0502020204030204" pitchFamily="34" charset="0"/>
              </a:rPr>
              <a:t>feel their child(ren) is/are  challenged to grow in their faith</a:t>
            </a:r>
          </a:p>
        </p:txBody>
      </p:sp>
      <p:sp>
        <p:nvSpPr>
          <p:cNvPr id="8" name="Oval 7">
            <a:extLst>
              <a:ext uri="{FF2B5EF4-FFF2-40B4-BE49-F238E27FC236}">
                <a16:creationId xmlns:a16="http://schemas.microsoft.com/office/drawing/2014/main" id="{48E97903-B485-AAE9-0FC8-5328BE589E1A}"/>
              </a:ext>
            </a:extLst>
          </p:cNvPr>
          <p:cNvSpPr/>
          <p:nvPr/>
        </p:nvSpPr>
        <p:spPr>
          <a:xfrm>
            <a:off x="5255417" y="1391013"/>
            <a:ext cx="1676400" cy="1371600"/>
          </a:xfrm>
          <a:prstGeom prst="ellipse">
            <a:avLst/>
          </a:prstGeom>
          <a:gradFill>
            <a:gsLst>
              <a:gs pos="0">
                <a:schemeClr val="bg1">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cs typeface="Calibri" panose="020F0502020204030204" pitchFamily="34" charset="0"/>
              </a:rPr>
              <a:t>89% </a:t>
            </a:r>
            <a:r>
              <a:rPr lang="en-US" sz="1200" dirty="0">
                <a:solidFill>
                  <a:schemeClr val="tx1"/>
                </a:solidFill>
                <a:cs typeface="Calibri" panose="020F0502020204030204" pitchFamily="34" charset="0"/>
              </a:rPr>
              <a:t>believe their child(ren) understand what is going on at Mass</a:t>
            </a:r>
          </a:p>
        </p:txBody>
      </p:sp>
      <p:sp>
        <p:nvSpPr>
          <p:cNvPr id="11" name="Oval 10">
            <a:extLst>
              <a:ext uri="{FF2B5EF4-FFF2-40B4-BE49-F238E27FC236}">
                <a16:creationId xmlns:a16="http://schemas.microsoft.com/office/drawing/2014/main" id="{7DA47626-225E-84CB-5972-73E31856407B}"/>
              </a:ext>
            </a:extLst>
          </p:cNvPr>
          <p:cNvSpPr/>
          <p:nvPr/>
        </p:nvSpPr>
        <p:spPr>
          <a:xfrm>
            <a:off x="9218612" y="1391013"/>
            <a:ext cx="1676400" cy="1371600"/>
          </a:xfrm>
          <a:prstGeom prst="ellipse">
            <a:avLst/>
          </a:prstGeom>
          <a:gradFill>
            <a:gsLst>
              <a:gs pos="0">
                <a:schemeClr val="bg1">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cs typeface="Calibri" panose="020F0502020204030204" pitchFamily="34" charset="0"/>
              </a:rPr>
              <a:t>91% </a:t>
            </a:r>
            <a:r>
              <a:rPr lang="en-US" sz="1200" dirty="0">
                <a:solidFill>
                  <a:schemeClr val="tx1"/>
                </a:solidFill>
                <a:cs typeface="Calibri" panose="020F0502020204030204" pitchFamily="34" charset="0"/>
              </a:rPr>
              <a:t>feel that Mass has been explained well to their child(ren)</a:t>
            </a:r>
          </a:p>
        </p:txBody>
      </p:sp>
      <p:sp>
        <p:nvSpPr>
          <p:cNvPr id="12" name="TextBox 11">
            <a:extLst>
              <a:ext uri="{FF2B5EF4-FFF2-40B4-BE49-F238E27FC236}">
                <a16:creationId xmlns:a16="http://schemas.microsoft.com/office/drawing/2014/main" id="{2A96ABB2-2B7F-6EAD-B376-C93BF3E7BAD7}"/>
              </a:ext>
            </a:extLst>
          </p:cNvPr>
          <p:cNvSpPr txBox="1"/>
          <p:nvPr/>
        </p:nvSpPr>
        <p:spPr>
          <a:xfrm>
            <a:off x="-1589" y="6629400"/>
            <a:ext cx="12190413" cy="223907"/>
          </a:xfrm>
          <a:prstGeom prst="rect">
            <a:avLst/>
          </a:prstGeom>
          <a:noFill/>
        </p:spPr>
        <p:txBody>
          <a:bodyPr wrap="square" rtlCol="0">
            <a:spAutoFit/>
          </a:bodyPr>
          <a:lstStyle/>
          <a:p>
            <a:pPr algn="ctr">
              <a:lnSpc>
                <a:spcPct val="95000"/>
              </a:lnSpc>
            </a:pPr>
            <a:r>
              <a:rPr lang="en-US" sz="900" dirty="0">
                <a:cs typeface="Calibri" panose="020F0502020204030204" pitchFamily="34" charset="0"/>
              </a:rPr>
              <a:t>June 2022 online survey conducted among 75 St. Catherine of Siena parents</a:t>
            </a:r>
          </a:p>
        </p:txBody>
      </p:sp>
      <p:pic>
        <p:nvPicPr>
          <p:cNvPr id="7" name="Graphic 6" descr="Open book outline">
            <a:extLst>
              <a:ext uri="{FF2B5EF4-FFF2-40B4-BE49-F238E27FC236}">
                <a16:creationId xmlns:a16="http://schemas.microsoft.com/office/drawing/2014/main" id="{4C1FE825-470E-7208-5162-4741CC96694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5611" y="2285999"/>
            <a:ext cx="4128111" cy="4128111"/>
          </a:xfrm>
          <a:prstGeom prst="rect">
            <a:avLst/>
          </a:prstGeom>
        </p:spPr>
      </p:pic>
      <p:sp>
        <p:nvSpPr>
          <p:cNvPr id="13" name="TextBox 12">
            <a:extLst>
              <a:ext uri="{FF2B5EF4-FFF2-40B4-BE49-F238E27FC236}">
                <a16:creationId xmlns:a16="http://schemas.microsoft.com/office/drawing/2014/main" id="{9E8B9EB7-1520-DB68-8ADA-FC19125BB687}"/>
              </a:ext>
            </a:extLst>
          </p:cNvPr>
          <p:cNvSpPr txBox="1"/>
          <p:nvPr/>
        </p:nvSpPr>
        <p:spPr>
          <a:xfrm>
            <a:off x="1152292" y="3180395"/>
            <a:ext cx="1312960" cy="2197525"/>
          </a:xfrm>
          <a:prstGeom prst="rect">
            <a:avLst/>
          </a:prstGeom>
          <a:noFill/>
        </p:spPr>
        <p:txBody>
          <a:bodyPr wrap="square" rtlCol="0">
            <a:spAutoFit/>
          </a:bodyPr>
          <a:lstStyle/>
          <a:p>
            <a:pPr algn="ctr">
              <a:lnSpc>
                <a:spcPct val="95000"/>
              </a:lnSpc>
            </a:pPr>
            <a:r>
              <a:rPr lang="en-US" sz="1200" b="1" dirty="0">
                <a:cs typeface="Calibri" panose="020F0502020204030204" pitchFamily="34" charset="0"/>
              </a:rPr>
              <a:t>68%</a:t>
            </a:r>
            <a:r>
              <a:rPr lang="en-US" sz="1200" dirty="0">
                <a:cs typeface="Calibri" panose="020F0502020204030204" pitchFamily="34" charset="0"/>
              </a:rPr>
              <a:t> said their child(ren) like Fr. Stef’s classroom visits</a:t>
            </a:r>
          </a:p>
          <a:p>
            <a:pPr algn="ctr">
              <a:lnSpc>
                <a:spcPct val="95000"/>
              </a:lnSpc>
            </a:pPr>
            <a:endParaRPr lang="en-US" sz="1200" b="1" dirty="0">
              <a:cs typeface="Calibri" panose="020F0502020204030204" pitchFamily="34" charset="0"/>
            </a:endParaRPr>
          </a:p>
          <a:p>
            <a:pPr algn="ctr">
              <a:lnSpc>
                <a:spcPct val="95000"/>
              </a:lnSpc>
            </a:pPr>
            <a:r>
              <a:rPr lang="en-US" sz="1200" b="1" dirty="0">
                <a:cs typeface="Calibri" panose="020F0502020204030204" pitchFamily="34" charset="0"/>
              </a:rPr>
              <a:t>55%</a:t>
            </a:r>
            <a:r>
              <a:rPr lang="en-US" sz="1200" dirty="0">
                <a:cs typeface="Calibri" panose="020F0502020204030204" pitchFamily="34" charset="0"/>
              </a:rPr>
              <a:t> said their children get something out of Fr. Stef’s classroom visits</a:t>
            </a:r>
          </a:p>
          <a:p>
            <a:pPr>
              <a:lnSpc>
                <a:spcPct val="95000"/>
              </a:lnSpc>
            </a:pPr>
            <a:endParaRPr lang="en-US" dirty="0"/>
          </a:p>
        </p:txBody>
      </p:sp>
      <p:sp>
        <p:nvSpPr>
          <p:cNvPr id="17" name="TextBox 16">
            <a:extLst>
              <a:ext uri="{FF2B5EF4-FFF2-40B4-BE49-F238E27FC236}">
                <a16:creationId xmlns:a16="http://schemas.microsoft.com/office/drawing/2014/main" id="{C52DEE63-BDE8-9B7D-1FD7-CB6A54546154}"/>
              </a:ext>
            </a:extLst>
          </p:cNvPr>
          <p:cNvSpPr txBox="1"/>
          <p:nvPr/>
        </p:nvSpPr>
        <p:spPr>
          <a:xfrm>
            <a:off x="5865812" y="2915013"/>
            <a:ext cx="5486400" cy="1027974"/>
          </a:xfrm>
          <a:prstGeom prst="rect">
            <a:avLst/>
          </a:prstGeom>
          <a:noFill/>
        </p:spPr>
        <p:txBody>
          <a:bodyPr wrap="square" rtlCol="0">
            <a:spAutoFit/>
          </a:bodyPr>
          <a:lstStyle/>
          <a:p>
            <a:pPr algn="ctr">
              <a:lnSpc>
                <a:spcPct val="95000"/>
              </a:lnSpc>
            </a:pPr>
            <a:r>
              <a:rPr lang="en-US" sz="2000" b="1" dirty="0">
                <a:cs typeface="Calibri" panose="020F0502020204030204" pitchFamily="34" charset="0"/>
              </a:rPr>
              <a:t>Most Memorable Moments from Fr. Stef’s Classroom Visits</a:t>
            </a:r>
          </a:p>
          <a:p>
            <a:pPr>
              <a:lnSpc>
                <a:spcPct val="95000"/>
              </a:lnSpc>
            </a:pPr>
            <a:endParaRPr lang="en-US" dirty="0"/>
          </a:p>
        </p:txBody>
      </p:sp>
      <p:sp>
        <p:nvSpPr>
          <p:cNvPr id="19" name="TextBox 18">
            <a:extLst>
              <a:ext uri="{FF2B5EF4-FFF2-40B4-BE49-F238E27FC236}">
                <a16:creationId xmlns:a16="http://schemas.microsoft.com/office/drawing/2014/main" id="{AB3F70D5-2D5F-2125-3F36-F2A0E753E206}"/>
              </a:ext>
            </a:extLst>
          </p:cNvPr>
          <p:cNvSpPr txBox="1"/>
          <p:nvPr/>
        </p:nvSpPr>
        <p:spPr>
          <a:xfrm>
            <a:off x="-38312" y="5334000"/>
            <a:ext cx="685800" cy="881780"/>
          </a:xfrm>
          <a:prstGeom prst="rect">
            <a:avLst/>
          </a:prstGeom>
          <a:noFill/>
        </p:spPr>
        <p:txBody>
          <a:bodyPr wrap="square" rtlCol="0">
            <a:spAutoFit/>
          </a:bodyPr>
          <a:lstStyle/>
          <a:p>
            <a:pPr>
              <a:lnSpc>
                <a:spcPct val="95000"/>
              </a:lnSpc>
            </a:pPr>
            <a:r>
              <a:rPr lang="en-US" sz="5400" dirty="0">
                <a:latin typeface="Arial" panose="020B0604020202020204" pitchFamily="34" charset="0"/>
                <a:cs typeface="Arial" panose="020B0604020202020204" pitchFamily="34" charset="0"/>
              </a:rPr>
              <a:t>“</a:t>
            </a:r>
          </a:p>
        </p:txBody>
      </p:sp>
      <p:graphicFrame>
        <p:nvGraphicFramePr>
          <p:cNvPr id="20" name="Table 19">
            <a:extLst>
              <a:ext uri="{FF2B5EF4-FFF2-40B4-BE49-F238E27FC236}">
                <a16:creationId xmlns:a16="http://schemas.microsoft.com/office/drawing/2014/main" id="{871ECA22-73D2-F3AD-1182-6D73D704CB12}"/>
              </a:ext>
            </a:extLst>
          </p:cNvPr>
          <p:cNvGraphicFramePr>
            <a:graphicFrameLocks noGrp="1"/>
          </p:cNvGraphicFramePr>
          <p:nvPr/>
        </p:nvGraphicFramePr>
        <p:xfrm>
          <a:off x="5609591" y="3657600"/>
          <a:ext cx="6123621" cy="769620"/>
        </p:xfrm>
        <a:graphic>
          <a:graphicData uri="http://schemas.openxmlformats.org/drawingml/2006/table">
            <a:tbl>
              <a:tblPr>
                <a:tableStyleId>{3B4B98B0-60AC-42C2-AFA5-B58CD77FA1E5}</a:tableStyleId>
              </a:tblPr>
              <a:tblGrid>
                <a:gridCol w="6123621">
                  <a:extLst>
                    <a:ext uri="{9D8B030D-6E8A-4147-A177-3AD203B41FA5}">
                      <a16:colId xmlns:a16="http://schemas.microsoft.com/office/drawing/2014/main" val="450889292"/>
                    </a:ext>
                  </a:extLst>
                </a:gridCol>
              </a:tblGrid>
              <a:tr h="190500">
                <a:tc>
                  <a:txBody>
                    <a:bodyPr/>
                    <a:lstStyle/>
                    <a:p>
                      <a:pPr marL="171450" indent="-171450" algn="l" fontAlgn="b">
                        <a:buFont typeface="Wingdings" panose="05000000000000000000" pitchFamily="2" charset="2"/>
                        <a:buChar char="§"/>
                      </a:pPr>
                      <a:r>
                        <a:rPr lang="en-US" sz="1200" u="none" strike="noStrike" dirty="0">
                          <a:solidFill>
                            <a:schemeClr val="tx1"/>
                          </a:solidFill>
                          <a:effectLst/>
                          <a:latin typeface="Calibri" panose="020F0502020204030204" pitchFamily="34" charset="0"/>
                          <a:cs typeface="Calibri" panose="020F0502020204030204" pitchFamily="34" charset="0"/>
                        </a:rPr>
                        <a:t>The children enjoy the visits/ The visits make them feel important</a:t>
                      </a:r>
                      <a:endParaRPr lang="en-US" sz="12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1352517231"/>
                  </a:ext>
                </a:extLst>
              </a:tr>
              <a:tr h="190500">
                <a:tc>
                  <a:txBody>
                    <a:bodyPr/>
                    <a:lstStyle/>
                    <a:p>
                      <a:pPr marL="171450" indent="-171450" algn="l" fontAlgn="b">
                        <a:buFont typeface="Wingdings" panose="05000000000000000000" pitchFamily="2" charset="2"/>
                        <a:buChar char="§"/>
                      </a:pPr>
                      <a:r>
                        <a:rPr lang="en-US" sz="1200" u="none" strike="noStrike" dirty="0">
                          <a:solidFill>
                            <a:schemeClr val="tx1"/>
                          </a:solidFill>
                          <a:effectLst/>
                          <a:latin typeface="Calibri" panose="020F0502020204030204" pitchFamily="34" charset="0"/>
                          <a:cs typeface="Calibri" panose="020F0502020204030204" pitchFamily="34" charset="0"/>
                        </a:rPr>
                        <a:t>Unsure/Can't Remember</a:t>
                      </a:r>
                      <a:endParaRPr lang="en-US" sz="12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213491829"/>
                  </a:ext>
                </a:extLst>
              </a:tr>
              <a:tr h="146685">
                <a:tc>
                  <a:txBody>
                    <a:bodyPr/>
                    <a:lstStyle/>
                    <a:p>
                      <a:pPr marL="171450" indent="-171450" algn="l" fontAlgn="b">
                        <a:buFont typeface="Wingdings" panose="05000000000000000000" pitchFamily="2" charset="2"/>
                        <a:buChar char="§"/>
                      </a:pPr>
                      <a:r>
                        <a:rPr lang="en-US" sz="1200" u="none" strike="noStrike" dirty="0">
                          <a:solidFill>
                            <a:schemeClr val="tx1"/>
                          </a:solidFill>
                          <a:effectLst/>
                          <a:latin typeface="Calibri" panose="020F0502020204030204" pitchFamily="34" charset="0"/>
                          <a:cs typeface="Calibri" panose="020F0502020204030204" pitchFamily="34" charset="0"/>
                        </a:rPr>
                        <a:t>It has been a while since he visited</a:t>
                      </a:r>
                      <a:endParaRPr lang="en-US" sz="12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87032498"/>
                  </a:ext>
                </a:extLst>
              </a:tr>
              <a:tr h="146685">
                <a:tc>
                  <a:txBody>
                    <a:bodyPr/>
                    <a:lstStyle/>
                    <a:p>
                      <a:pPr marL="171450" indent="-171450" algn="l" fontAlgn="b">
                        <a:buFont typeface="Wingdings" panose="05000000000000000000" pitchFamily="2" charset="2"/>
                        <a:buChar char="§"/>
                      </a:pPr>
                      <a:r>
                        <a:rPr lang="en-US" sz="1200" b="0" i="0" u="none" strike="noStrike" dirty="0">
                          <a:solidFill>
                            <a:schemeClr val="tx1"/>
                          </a:solidFill>
                          <a:effectLst/>
                          <a:latin typeface="Calibri" panose="020F0502020204030204" pitchFamily="34" charset="0"/>
                          <a:cs typeface="Calibri" panose="020F0502020204030204" pitchFamily="34" charset="0"/>
                        </a:rPr>
                        <a:t>My child tells me about the visits on the days he visits/ what he talks about</a:t>
                      </a:r>
                    </a:p>
                  </a:txBody>
                  <a:tcPr marL="9525" marR="9525" marT="9525" marB="0" anchor="b"/>
                </a:tc>
                <a:extLst>
                  <a:ext uri="{0D108BD9-81ED-4DB2-BD59-A6C34878D82A}">
                    <a16:rowId xmlns:a16="http://schemas.microsoft.com/office/drawing/2014/main" val="245935614"/>
                  </a:ext>
                </a:extLst>
              </a:tr>
            </a:tbl>
          </a:graphicData>
        </a:graphic>
      </p:graphicFrame>
      <p:sp>
        <p:nvSpPr>
          <p:cNvPr id="22" name="TextBox 21">
            <a:extLst>
              <a:ext uri="{FF2B5EF4-FFF2-40B4-BE49-F238E27FC236}">
                <a16:creationId xmlns:a16="http://schemas.microsoft.com/office/drawing/2014/main" id="{E65329CA-E0F3-7AE9-242B-0AD0DBCB2063}"/>
              </a:ext>
            </a:extLst>
          </p:cNvPr>
          <p:cNvSpPr txBox="1"/>
          <p:nvPr/>
        </p:nvSpPr>
        <p:spPr>
          <a:xfrm>
            <a:off x="294523" y="5654264"/>
            <a:ext cx="4961689" cy="769441"/>
          </a:xfrm>
          <a:prstGeom prst="rect">
            <a:avLst/>
          </a:prstGeom>
          <a:noFill/>
        </p:spPr>
        <p:txBody>
          <a:bodyPr wrap="square">
            <a:spAutoFit/>
          </a:bodyPr>
          <a:lstStyle/>
          <a:p>
            <a:r>
              <a:rPr lang="en-US" sz="1100" i="1" dirty="0">
                <a:cs typeface="Calibri" panose="020F0502020204030204" pitchFamily="34" charset="0"/>
              </a:rPr>
              <a:t>“My children enjoy having a relationship with their pastor. To see that he is a real person and to be able to connect with him and ask questions is a real blessing. (I feel this in my own personal life as an adult, too).”</a:t>
            </a:r>
          </a:p>
        </p:txBody>
      </p:sp>
      <p:sp>
        <p:nvSpPr>
          <p:cNvPr id="24" name="TextBox 23">
            <a:extLst>
              <a:ext uri="{FF2B5EF4-FFF2-40B4-BE49-F238E27FC236}">
                <a16:creationId xmlns:a16="http://schemas.microsoft.com/office/drawing/2014/main" id="{C0BDCE62-BD83-240E-60A4-ECCEFB7CA3EC}"/>
              </a:ext>
            </a:extLst>
          </p:cNvPr>
          <p:cNvSpPr txBox="1"/>
          <p:nvPr/>
        </p:nvSpPr>
        <p:spPr>
          <a:xfrm>
            <a:off x="5354863" y="5648236"/>
            <a:ext cx="3635149" cy="600164"/>
          </a:xfrm>
          <a:prstGeom prst="rect">
            <a:avLst/>
          </a:prstGeom>
          <a:noFill/>
        </p:spPr>
        <p:txBody>
          <a:bodyPr wrap="square">
            <a:spAutoFit/>
          </a:bodyPr>
          <a:lstStyle/>
          <a:p>
            <a:r>
              <a:rPr lang="en-US" sz="1100" i="1" dirty="0">
                <a:cs typeface="Calibri" panose="020F0502020204030204" pitchFamily="34" charset="0"/>
              </a:rPr>
              <a:t>“I cannot recall a specific instruction but gather that it makes the children feel important that he comes to visit them.”</a:t>
            </a:r>
          </a:p>
        </p:txBody>
      </p:sp>
      <p:sp>
        <p:nvSpPr>
          <p:cNvPr id="26" name="TextBox 25">
            <a:extLst>
              <a:ext uri="{FF2B5EF4-FFF2-40B4-BE49-F238E27FC236}">
                <a16:creationId xmlns:a16="http://schemas.microsoft.com/office/drawing/2014/main" id="{1B70832E-D509-B6C8-BDF6-F01139353935}"/>
              </a:ext>
            </a:extLst>
          </p:cNvPr>
          <p:cNvSpPr txBox="1"/>
          <p:nvPr/>
        </p:nvSpPr>
        <p:spPr>
          <a:xfrm>
            <a:off x="8927872" y="5648236"/>
            <a:ext cx="2652940" cy="769441"/>
          </a:xfrm>
          <a:prstGeom prst="rect">
            <a:avLst/>
          </a:prstGeom>
          <a:noFill/>
        </p:spPr>
        <p:txBody>
          <a:bodyPr wrap="square">
            <a:spAutoFit/>
          </a:bodyPr>
          <a:lstStyle/>
          <a:p>
            <a:r>
              <a:rPr lang="en-US" sz="1100" i="1" dirty="0">
                <a:cs typeface="Calibri" panose="020F0502020204030204" pitchFamily="34" charset="0"/>
              </a:rPr>
              <a:t>“They just like when Fr. Stef takes time out of his schedule to spend time with them. It seems like that happens less and less.” </a:t>
            </a:r>
          </a:p>
        </p:txBody>
      </p:sp>
      <p:sp>
        <p:nvSpPr>
          <p:cNvPr id="18" name="Slide Number Placeholder 3">
            <a:extLst>
              <a:ext uri="{FF2B5EF4-FFF2-40B4-BE49-F238E27FC236}">
                <a16:creationId xmlns:a16="http://schemas.microsoft.com/office/drawing/2014/main" id="{2D814670-05C8-8C32-795B-253A1E8ABBB1}"/>
              </a:ext>
            </a:extLst>
          </p:cNvPr>
          <p:cNvSpPr>
            <a:spLocks noGrp="1"/>
          </p:cNvSpPr>
          <p:nvPr>
            <p:ph type="sldNum" sz="quarter" idx="12"/>
          </p:nvPr>
        </p:nvSpPr>
        <p:spPr>
          <a:xfrm>
            <a:off x="10648310" y="6414111"/>
            <a:ext cx="1107518" cy="320675"/>
          </a:xfrm>
        </p:spPr>
        <p:txBody>
          <a:bodyPr/>
          <a:lstStyle/>
          <a:p>
            <a:fld id="{DA60BA0E-20D0-4E7C-B286-26C960A6788F}" type="slidenum">
              <a:rPr lang="en-US" sz="900" smtClean="0"/>
              <a:t>23</a:t>
            </a:fld>
            <a:endParaRPr lang="en-US" sz="900" dirty="0"/>
          </a:p>
        </p:txBody>
      </p:sp>
    </p:spTree>
    <p:extLst>
      <p:ext uri="{BB962C8B-B14F-4D97-AF65-F5344CB8AC3E}">
        <p14:creationId xmlns:p14="http://schemas.microsoft.com/office/powerpoint/2010/main" val="1321839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85E748F-B2CC-B662-26F2-0AAB5C7D0D9E}"/>
              </a:ext>
            </a:extLst>
          </p:cNvPr>
          <p:cNvSpPr txBox="1"/>
          <p:nvPr/>
        </p:nvSpPr>
        <p:spPr>
          <a:xfrm>
            <a:off x="1102113" y="337420"/>
            <a:ext cx="10172549" cy="794064"/>
          </a:xfrm>
          <a:prstGeom prst="rect">
            <a:avLst/>
          </a:prstGeom>
          <a:solidFill>
            <a:schemeClr val="accent3">
              <a:lumMod val="75000"/>
            </a:schemeClr>
          </a:solidFill>
        </p:spPr>
        <p:txBody>
          <a:bodyPr wrap="square" rtlCol="0">
            <a:spAutoFit/>
          </a:bodyPr>
          <a:lstStyle/>
          <a:p>
            <a:pPr algn="ctr">
              <a:lnSpc>
                <a:spcPct val="95000"/>
              </a:lnSpc>
            </a:pPr>
            <a:r>
              <a:rPr lang="en-US" dirty="0">
                <a:solidFill>
                  <a:srgbClr val="FFCC00"/>
                </a:solidFill>
                <a:cs typeface="Calibri" panose="020F0502020204030204" pitchFamily="34" charset="0"/>
              </a:rPr>
              <a:t>Parent Feedback: </a:t>
            </a:r>
          </a:p>
          <a:p>
            <a:pPr algn="ctr">
              <a:lnSpc>
                <a:spcPct val="95000"/>
              </a:lnSpc>
            </a:pPr>
            <a:r>
              <a:rPr lang="en-US" dirty="0">
                <a:solidFill>
                  <a:srgbClr val="FFCC00"/>
                </a:solidFill>
                <a:cs typeface="Calibri" panose="020F0502020204030204" pitchFamily="34" charset="0"/>
              </a:rPr>
              <a:t>Faith Based Ratings</a:t>
            </a:r>
          </a:p>
        </p:txBody>
      </p:sp>
      <p:sp>
        <p:nvSpPr>
          <p:cNvPr id="19" name="TextBox 18">
            <a:extLst>
              <a:ext uri="{FF2B5EF4-FFF2-40B4-BE49-F238E27FC236}">
                <a16:creationId xmlns:a16="http://schemas.microsoft.com/office/drawing/2014/main" id="{FC6D8EDF-E1FC-0598-BE06-E88A0BD32CCA}"/>
              </a:ext>
            </a:extLst>
          </p:cNvPr>
          <p:cNvSpPr txBox="1"/>
          <p:nvPr/>
        </p:nvSpPr>
        <p:spPr>
          <a:xfrm>
            <a:off x="1305032" y="2156911"/>
            <a:ext cx="2117532" cy="662489"/>
          </a:xfrm>
          <a:prstGeom prst="rect">
            <a:avLst/>
          </a:prstGeom>
          <a:solidFill>
            <a:schemeClr val="bg1">
              <a:lumMod val="85000"/>
            </a:schemeClr>
          </a:solidFill>
          <a:effectLst>
            <a:innerShdw blurRad="63500" dist="50800" dir="16200000">
              <a:prstClr val="black">
                <a:alpha val="50000"/>
              </a:prstClr>
            </a:innerShdw>
            <a:softEdge rad="12700"/>
          </a:effectLst>
          <a:scene3d>
            <a:camera prst="orthographicFront"/>
            <a:lightRig rig="threePt" dir="t"/>
          </a:scene3d>
          <a:sp3d prstMaterial="matte"/>
        </p:spPr>
        <p:txBody>
          <a:bodyPr wrap="square" rtlCol="0">
            <a:spAutoFit/>
          </a:bodyPr>
          <a:lstStyle/>
          <a:p>
            <a:pPr algn="ctr">
              <a:lnSpc>
                <a:spcPct val="95000"/>
              </a:lnSpc>
            </a:pPr>
            <a:r>
              <a:rPr lang="en-US" sz="1300" b="1" dirty="0"/>
              <a:t>71% </a:t>
            </a:r>
          </a:p>
          <a:p>
            <a:pPr algn="ctr">
              <a:lnSpc>
                <a:spcPct val="95000"/>
              </a:lnSpc>
            </a:pPr>
            <a:r>
              <a:rPr lang="en-US" sz="1300" dirty="0"/>
              <a:t>overall religious education</a:t>
            </a:r>
          </a:p>
        </p:txBody>
      </p:sp>
      <p:sp>
        <p:nvSpPr>
          <p:cNvPr id="20" name="TextBox 19">
            <a:extLst>
              <a:ext uri="{FF2B5EF4-FFF2-40B4-BE49-F238E27FC236}">
                <a16:creationId xmlns:a16="http://schemas.microsoft.com/office/drawing/2014/main" id="{7C976CE9-5F11-C319-B42F-9A010E448A09}"/>
              </a:ext>
            </a:extLst>
          </p:cNvPr>
          <p:cNvSpPr txBox="1"/>
          <p:nvPr/>
        </p:nvSpPr>
        <p:spPr>
          <a:xfrm>
            <a:off x="1309880" y="3642363"/>
            <a:ext cx="2117532" cy="472437"/>
          </a:xfrm>
          <a:prstGeom prst="rect">
            <a:avLst/>
          </a:prstGeom>
          <a:solidFill>
            <a:schemeClr val="bg1">
              <a:lumMod val="85000"/>
            </a:schemeClr>
          </a:solidFill>
          <a:effectLst>
            <a:innerShdw blurRad="63500" dist="50800" dir="16200000">
              <a:prstClr val="black">
                <a:alpha val="50000"/>
              </a:prstClr>
            </a:innerShdw>
            <a:softEdge rad="12700"/>
          </a:effectLst>
          <a:scene3d>
            <a:camera prst="orthographicFront"/>
            <a:lightRig rig="threePt" dir="t"/>
          </a:scene3d>
          <a:sp3d prstMaterial="matte"/>
        </p:spPr>
        <p:txBody>
          <a:bodyPr wrap="square" rtlCol="0">
            <a:spAutoFit/>
          </a:bodyPr>
          <a:lstStyle/>
          <a:p>
            <a:pPr algn="ctr">
              <a:lnSpc>
                <a:spcPct val="95000"/>
              </a:lnSpc>
            </a:pPr>
            <a:r>
              <a:rPr lang="en-US" sz="1300" b="1" dirty="0"/>
              <a:t>27% </a:t>
            </a:r>
          </a:p>
          <a:p>
            <a:pPr algn="ctr">
              <a:lnSpc>
                <a:spcPct val="95000"/>
              </a:lnSpc>
            </a:pPr>
            <a:r>
              <a:rPr lang="en-US" sz="1300" dirty="0"/>
              <a:t>Fr. Stef’s Friday homilies</a:t>
            </a:r>
          </a:p>
        </p:txBody>
      </p:sp>
      <p:sp>
        <p:nvSpPr>
          <p:cNvPr id="21" name="TextBox 20">
            <a:extLst>
              <a:ext uri="{FF2B5EF4-FFF2-40B4-BE49-F238E27FC236}">
                <a16:creationId xmlns:a16="http://schemas.microsoft.com/office/drawing/2014/main" id="{B956B8DF-717A-348F-9014-CE117445DBBF}"/>
              </a:ext>
            </a:extLst>
          </p:cNvPr>
          <p:cNvSpPr txBox="1"/>
          <p:nvPr/>
        </p:nvSpPr>
        <p:spPr>
          <a:xfrm>
            <a:off x="1305032" y="2895600"/>
            <a:ext cx="2117532" cy="662489"/>
          </a:xfrm>
          <a:prstGeom prst="rect">
            <a:avLst/>
          </a:prstGeom>
          <a:solidFill>
            <a:schemeClr val="bg1">
              <a:lumMod val="85000"/>
            </a:schemeClr>
          </a:solidFill>
          <a:effectLst>
            <a:innerShdw blurRad="63500" dist="50800" dir="16200000">
              <a:prstClr val="black">
                <a:alpha val="50000"/>
              </a:prstClr>
            </a:innerShdw>
            <a:softEdge rad="12700"/>
          </a:effectLst>
          <a:scene3d>
            <a:camera prst="orthographicFront"/>
            <a:lightRig rig="threePt" dir="t"/>
          </a:scene3d>
          <a:sp3d prstMaterial="matte"/>
        </p:spPr>
        <p:txBody>
          <a:bodyPr wrap="square" rtlCol="0">
            <a:spAutoFit/>
          </a:bodyPr>
          <a:lstStyle/>
          <a:p>
            <a:pPr algn="ctr">
              <a:lnSpc>
                <a:spcPct val="95000"/>
              </a:lnSpc>
            </a:pPr>
            <a:r>
              <a:rPr lang="en-US" sz="1300" b="1" dirty="0"/>
              <a:t>40% </a:t>
            </a:r>
          </a:p>
          <a:p>
            <a:pPr algn="ctr">
              <a:lnSpc>
                <a:spcPct val="95000"/>
              </a:lnSpc>
            </a:pPr>
            <a:r>
              <a:rPr lang="en-US" sz="1300" dirty="0"/>
              <a:t>service opportunities offered </a:t>
            </a:r>
          </a:p>
        </p:txBody>
      </p:sp>
      <p:sp>
        <p:nvSpPr>
          <p:cNvPr id="42" name="TextBox 41">
            <a:extLst>
              <a:ext uri="{FF2B5EF4-FFF2-40B4-BE49-F238E27FC236}">
                <a16:creationId xmlns:a16="http://schemas.microsoft.com/office/drawing/2014/main" id="{C51565EB-F26F-27AC-9039-25B2DBEB7B60}"/>
              </a:ext>
            </a:extLst>
          </p:cNvPr>
          <p:cNvSpPr txBox="1"/>
          <p:nvPr/>
        </p:nvSpPr>
        <p:spPr>
          <a:xfrm>
            <a:off x="0" y="6634093"/>
            <a:ext cx="12188824" cy="223907"/>
          </a:xfrm>
          <a:prstGeom prst="rect">
            <a:avLst/>
          </a:prstGeom>
          <a:noFill/>
        </p:spPr>
        <p:txBody>
          <a:bodyPr wrap="square" rtlCol="0">
            <a:spAutoFit/>
          </a:bodyPr>
          <a:lstStyle/>
          <a:p>
            <a:pPr algn="ctr">
              <a:lnSpc>
                <a:spcPct val="95000"/>
              </a:lnSpc>
            </a:pPr>
            <a:r>
              <a:rPr lang="en-US" sz="900" dirty="0">
                <a:cs typeface="Calibri" panose="020F0502020204030204" pitchFamily="34" charset="0"/>
              </a:rPr>
              <a:t>June 2022 online survey conducted among 75 St. Catherine of Siena parents</a:t>
            </a:r>
          </a:p>
        </p:txBody>
      </p:sp>
      <p:sp>
        <p:nvSpPr>
          <p:cNvPr id="23" name="TextBox 22">
            <a:extLst>
              <a:ext uri="{FF2B5EF4-FFF2-40B4-BE49-F238E27FC236}">
                <a16:creationId xmlns:a16="http://schemas.microsoft.com/office/drawing/2014/main" id="{6298153A-0503-84FA-6D60-CE99791EC4D9}"/>
              </a:ext>
            </a:extLst>
          </p:cNvPr>
          <p:cNvSpPr txBox="1"/>
          <p:nvPr/>
        </p:nvSpPr>
        <p:spPr>
          <a:xfrm>
            <a:off x="1305032" y="1161279"/>
            <a:ext cx="2117532" cy="969496"/>
          </a:xfrm>
          <a:prstGeom prst="rect">
            <a:avLst/>
          </a:prstGeom>
          <a:noFill/>
        </p:spPr>
        <p:txBody>
          <a:bodyPr wrap="square" rtlCol="0">
            <a:spAutoFit/>
          </a:bodyPr>
          <a:lstStyle/>
          <a:p>
            <a:pPr algn="ctr">
              <a:lnSpc>
                <a:spcPct val="95000"/>
              </a:lnSpc>
            </a:pPr>
            <a:r>
              <a:rPr lang="en-US" sz="2000" b="1" dirty="0">
                <a:cs typeface="Calibri" panose="020F0502020204030204" pitchFamily="34" charset="0"/>
              </a:rPr>
              <a:t>Excellent/Very Good</a:t>
            </a:r>
          </a:p>
          <a:p>
            <a:pPr algn="ctr">
              <a:lnSpc>
                <a:spcPct val="95000"/>
              </a:lnSpc>
            </a:pPr>
            <a:r>
              <a:rPr lang="en-US" sz="2000" b="1" dirty="0">
                <a:cs typeface="Calibri" panose="020F0502020204030204" pitchFamily="34" charset="0"/>
              </a:rPr>
              <a:t>Ratings</a:t>
            </a:r>
          </a:p>
        </p:txBody>
      </p:sp>
      <p:graphicFrame>
        <p:nvGraphicFramePr>
          <p:cNvPr id="2" name="Table 1">
            <a:extLst>
              <a:ext uri="{FF2B5EF4-FFF2-40B4-BE49-F238E27FC236}">
                <a16:creationId xmlns:a16="http://schemas.microsoft.com/office/drawing/2014/main" id="{4FB5AC88-A90F-265B-6304-5093EC896B28}"/>
              </a:ext>
            </a:extLst>
          </p:cNvPr>
          <p:cNvGraphicFramePr>
            <a:graphicFrameLocks noGrp="1"/>
          </p:cNvGraphicFramePr>
          <p:nvPr/>
        </p:nvGraphicFramePr>
        <p:xfrm>
          <a:off x="3933141" y="2162175"/>
          <a:ext cx="3462804" cy="1266825"/>
        </p:xfrm>
        <a:graphic>
          <a:graphicData uri="http://schemas.openxmlformats.org/drawingml/2006/table">
            <a:tbl>
              <a:tblPr>
                <a:tableStyleId>{3B4B98B0-60AC-42C2-AFA5-B58CD77FA1E5}</a:tableStyleId>
              </a:tblPr>
              <a:tblGrid>
                <a:gridCol w="2536387">
                  <a:extLst>
                    <a:ext uri="{9D8B030D-6E8A-4147-A177-3AD203B41FA5}">
                      <a16:colId xmlns:a16="http://schemas.microsoft.com/office/drawing/2014/main" val="2854537017"/>
                    </a:ext>
                  </a:extLst>
                </a:gridCol>
                <a:gridCol w="926417">
                  <a:extLst>
                    <a:ext uri="{9D8B030D-6E8A-4147-A177-3AD203B41FA5}">
                      <a16:colId xmlns:a16="http://schemas.microsoft.com/office/drawing/2014/main" val="1917487639"/>
                    </a:ext>
                  </a:extLst>
                </a:gridCol>
              </a:tblGrid>
              <a:tr h="190500">
                <a:tc>
                  <a:txBody>
                    <a:bodyPr/>
                    <a:lstStyle/>
                    <a:p>
                      <a:pPr algn="l" fontAlgn="b"/>
                      <a:r>
                        <a:rPr lang="en-US" sz="1600" b="0" u="none" strike="noStrike" dirty="0">
                          <a:effectLst/>
                          <a:latin typeface="Calibri" panose="020F0502020204030204" pitchFamily="34" charset="0"/>
                          <a:cs typeface="Calibri" panose="020F0502020204030204" pitchFamily="34" charset="0"/>
                        </a:rPr>
                        <a:t>Weekly</a:t>
                      </a:r>
                      <a:endParaRPr lang="en-US" sz="1600" b="0"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l" fontAlgn="b"/>
                      <a:r>
                        <a:rPr lang="en-US" sz="1600" b="1" u="none" strike="noStrike" dirty="0">
                          <a:solidFill>
                            <a:schemeClr val="tx1"/>
                          </a:solidFill>
                          <a:effectLst/>
                          <a:latin typeface="Calibri" panose="020F0502020204030204" pitchFamily="34" charset="0"/>
                          <a:cs typeface="Calibri" panose="020F0502020204030204" pitchFamily="34" charset="0"/>
                        </a:rPr>
                        <a:t>50%</a:t>
                      </a:r>
                      <a:endParaRPr lang="en-US" sz="1600" b="1"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1796920680"/>
                  </a:ext>
                </a:extLst>
              </a:tr>
              <a:tr h="190500">
                <a:tc>
                  <a:txBody>
                    <a:bodyPr/>
                    <a:lstStyle/>
                    <a:p>
                      <a:pPr algn="l" fontAlgn="b"/>
                      <a:r>
                        <a:rPr lang="en-US" sz="1600" b="0" u="none" strike="noStrike" dirty="0">
                          <a:effectLst/>
                          <a:latin typeface="Calibri" panose="020F0502020204030204" pitchFamily="34" charset="0"/>
                          <a:cs typeface="Calibri" panose="020F0502020204030204" pitchFamily="34" charset="0"/>
                        </a:rPr>
                        <a:t>Bi-monthly</a:t>
                      </a:r>
                      <a:endParaRPr lang="en-US" sz="1600" b="0"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l" fontAlgn="b"/>
                      <a:r>
                        <a:rPr lang="en-US" sz="1600" b="1" u="none" strike="noStrike" dirty="0">
                          <a:solidFill>
                            <a:schemeClr val="tx1"/>
                          </a:solidFill>
                          <a:effectLst/>
                          <a:latin typeface="Calibri" panose="020F0502020204030204" pitchFamily="34" charset="0"/>
                          <a:cs typeface="Calibri" panose="020F0502020204030204" pitchFamily="34" charset="0"/>
                        </a:rPr>
                        <a:t>19%</a:t>
                      </a:r>
                      <a:endParaRPr lang="en-US" sz="1600" b="1"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3396479748"/>
                  </a:ext>
                </a:extLst>
              </a:tr>
              <a:tr h="190500">
                <a:tc>
                  <a:txBody>
                    <a:bodyPr/>
                    <a:lstStyle/>
                    <a:p>
                      <a:pPr algn="l" fontAlgn="b"/>
                      <a:r>
                        <a:rPr lang="en-US" sz="1600" b="0" u="none" strike="noStrike" dirty="0">
                          <a:effectLst/>
                          <a:latin typeface="Calibri" panose="020F0502020204030204" pitchFamily="34" charset="0"/>
                          <a:cs typeface="Calibri" panose="020F0502020204030204" pitchFamily="34" charset="0"/>
                        </a:rPr>
                        <a:t>Monthly</a:t>
                      </a:r>
                      <a:endParaRPr lang="en-US" sz="1600" b="0"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l" fontAlgn="b"/>
                      <a:r>
                        <a:rPr lang="en-US" sz="1600" b="1" u="none" strike="noStrike" dirty="0">
                          <a:solidFill>
                            <a:schemeClr val="tx1"/>
                          </a:solidFill>
                          <a:effectLst/>
                          <a:latin typeface="Calibri" panose="020F0502020204030204" pitchFamily="34" charset="0"/>
                          <a:cs typeface="Calibri" panose="020F0502020204030204" pitchFamily="34" charset="0"/>
                        </a:rPr>
                        <a:t>10%</a:t>
                      </a:r>
                      <a:endParaRPr lang="en-US" sz="1600" b="1"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380954096"/>
                  </a:ext>
                </a:extLst>
              </a:tr>
              <a:tr h="190500">
                <a:tc>
                  <a:txBody>
                    <a:bodyPr/>
                    <a:lstStyle/>
                    <a:p>
                      <a:pPr algn="l" fontAlgn="b"/>
                      <a:r>
                        <a:rPr lang="en-US" sz="1600" b="0" u="none" strike="noStrike" dirty="0">
                          <a:effectLst/>
                          <a:latin typeface="Calibri" panose="020F0502020204030204" pitchFamily="34" charset="0"/>
                          <a:cs typeface="Calibri" panose="020F0502020204030204" pitchFamily="34" charset="0"/>
                        </a:rPr>
                        <a:t>Less than once a month</a:t>
                      </a:r>
                      <a:endParaRPr lang="en-US" sz="1600" b="0"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l" fontAlgn="b"/>
                      <a:r>
                        <a:rPr lang="en-US" sz="1600" b="1" u="none" strike="noStrike" dirty="0">
                          <a:solidFill>
                            <a:schemeClr val="tx1"/>
                          </a:solidFill>
                          <a:effectLst/>
                          <a:latin typeface="Calibri" panose="020F0502020204030204" pitchFamily="34" charset="0"/>
                          <a:cs typeface="Calibri" panose="020F0502020204030204" pitchFamily="34" charset="0"/>
                        </a:rPr>
                        <a:t>13%</a:t>
                      </a:r>
                      <a:endParaRPr lang="en-US" sz="1600" b="1"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4006821697"/>
                  </a:ext>
                </a:extLst>
              </a:tr>
              <a:tr h="190500">
                <a:tc>
                  <a:txBody>
                    <a:bodyPr/>
                    <a:lstStyle/>
                    <a:p>
                      <a:pPr algn="l" fontAlgn="b"/>
                      <a:r>
                        <a:rPr lang="en-US" sz="1600" b="0" u="none" strike="noStrike" dirty="0">
                          <a:effectLst/>
                          <a:latin typeface="Calibri" panose="020F0502020204030204" pitchFamily="34" charset="0"/>
                          <a:cs typeface="Calibri" panose="020F0502020204030204" pitchFamily="34" charset="0"/>
                        </a:rPr>
                        <a:t>Never</a:t>
                      </a:r>
                      <a:endParaRPr lang="en-US" sz="1600" b="0"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l" fontAlgn="b"/>
                      <a:r>
                        <a:rPr lang="en-US" sz="1600" b="1" u="none" strike="noStrike" dirty="0">
                          <a:solidFill>
                            <a:schemeClr val="tx1"/>
                          </a:solidFill>
                          <a:effectLst/>
                          <a:latin typeface="Calibri" panose="020F0502020204030204" pitchFamily="34" charset="0"/>
                          <a:cs typeface="Calibri" panose="020F0502020204030204" pitchFamily="34" charset="0"/>
                        </a:rPr>
                        <a:t>8%</a:t>
                      </a:r>
                      <a:endParaRPr lang="en-US" sz="1600" b="1"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1209432705"/>
                  </a:ext>
                </a:extLst>
              </a:tr>
            </a:tbl>
          </a:graphicData>
        </a:graphic>
      </p:graphicFrame>
      <p:sp>
        <p:nvSpPr>
          <p:cNvPr id="3" name="TextBox 2">
            <a:extLst>
              <a:ext uri="{FF2B5EF4-FFF2-40B4-BE49-F238E27FC236}">
                <a16:creationId xmlns:a16="http://schemas.microsoft.com/office/drawing/2014/main" id="{53330134-9948-A43E-757F-A6516D5B267B}"/>
              </a:ext>
            </a:extLst>
          </p:cNvPr>
          <p:cNvSpPr txBox="1"/>
          <p:nvPr/>
        </p:nvSpPr>
        <p:spPr>
          <a:xfrm>
            <a:off x="3884612" y="1128659"/>
            <a:ext cx="3499316" cy="969496"/>
          </a:xfrm>
          <a:prstGeom prst="rect">
            <a:avLst/>
          </a:prstGeom>
          <a:noFill/>
        </p:spPr>
        <p:txBody>
          <a:bodyPr wrap="square" rtlCol="0">
            <a:spAutoFit/>
          </a:bodyPr>
          <a:lstStyle/>
          <a:p>
            <a:pPr algn="ctr">
              <a:lnSpc>
                <a:spcPct val="95000"/>
              </a:lnSpc>
            </a:pPr>
            <a:r>
              <a:rPr lang="en-US" sz="2000" b="1" dirty="0">
                <a:cs typeface="Calibri" panose="020F0502020204030204" pitchFamily="34" charset="0"/>
              </a:rPr>
              <a:t>Frequency Family Celebrates In-Person Sunday Mass</a:t>
            </a:r>
          </a:p>
        </p:txBody>
      </p:sp>
      <p:graphicFrame>
        <p:nvGraphicFramePr>
          <p:cNvPr id="4" name="Table 3">
            <a:extLst>
              <a:ext uri="{FF2B5EF4-FFF2-40B4-BE49-F238E27FC236}">
                <a16:creationId xmlns:a16="http://schemas.microsoft.com/office/drawing/2014/main" id="{B286263F-70EC-C905-5FE7-9B48AF10E86D}"/>
              </a:ext>
            </a:extLst>
          </p:cNvPr>
          <p:cNvGraphicFramePr>
            <a:graphicFrameLocks noGrp="1"/>
          </p:cNvGraphicFramePr>
          <p:nvPr/>
        </p:nvGraphicFramePr>
        <p:xfrm>
          <a:off x="7819341" y="2169795"/>
          <a:ext cx="3462803" cy="1013460"/>
        </p:xfrm>
        <a:graphic>
          <a:graphicData uri="http://schemas.openxmlformats.org/drawingml/2006/table">
            <a:tbl>
              <a:tblPr>
                <a:tableStyleId>{3B4B98B0-60AC-42C2-AFA5-B58CD77FA1E5}</a:tableStyleId>
              </a:tblPr>
              <a:tblGrid>
                <a:gridCol w="2389871">
                  <a:extLst>
                    <a:ext uri="{9D8B030D-6E8A-4147-A177-3AD203B41FA5}">
                      <a16:colId xmlns:a16="http://schemas.microsoft.com/office/drawing/2014/main" val="3845333981"/>
                    </a:ext>
                  </a:extLst>
                </a:gridCol>
                <a:gridCol w="1072932">
                  <a:extLst>
                    <a:ext uri="{9D8B030D-6E8A-4147-A177-3AD203B41FA5}">
                      <a16:colId xmlns:a16="http://schemas.microsoft.com/office/drawing/2014/main" val="3436071214"/>
                    </a:ext>
                  </a:extLst>
                </a:gridCol>
              </a:tblGrid>
              <a:tr h="190500">
                <a:tc>
                  <a:txBody>
                    <a:bodyPr/>
                    <a:lstStyle/>
                    <a:p>
                      <a:pPr algn="l" fontAlgn="b"/>
                      <a:r>
                        <a:rPr lang="en-US" sz="1600" u="none" strike="noStrike" dirty="0">
                          <a:effectLst/>
                          <a:latin typeface="Calibri" panose="020F0502020204030204" pitchFamily="34" charset="0"/>
                          <a:cs typeface="Calibri" panose="020F0502020204030204" pitchFamily="34" charset="0"/>
                        </a:rPr>
                        <a:t>Yes, always</a:t>
                      </a:r>
                      <a:endParaRPr lang="en-US" sz="1600" b="0"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l" fontAlgn="b"/>
                      <a:r>
                        <a:rPr lang="en-US" sz="1600" b="1" u="none" strike="noStrike" dirty="0">
                          <a:effectLst/>
                          <a:latin typeface="Calibri" panose="020F0502020204030204" pitchFamily="34" charset="0"/>
                          <a:cs typeface="Calibri" panose="020F0502020204030204" pitchFamily="34" charset="0"/>
                        </a:rPr>
                        <a:t>21%</a:t>
                      </a:r>
                      <a:endParaRPr lang="en-US" sz="1600" b="1"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1594278741"/>
                  </a:ext>
                </a:extLst>
              </a:tr>
              <a:tr h="190500">
                <a:tc>
                  <a:txBody>
                    <a:bodyPr/>
                    <a:lstStyle/>
                    <a:p>
                      <a:pPr algn="l" fontAlgn="b"/>
                      <a:r>
                        <a:rPr lang="en-US" sz="1600" u="none" strike="noStrike" dirty="0">
                          <a:effectLst/>
                          <a:latin typeface="Calibri" panose="020F0502020204030204" pitchFamily="34" charset="0"/>
                          <a:cs typeface="Calibri" panose="020F0502020204030204" pitchFamily="34" charset="0"/>
                        </a:rPr>
                        <a:t>Yes, often</a:t>
                      </a:r>
                      <a:endParaRPr lang="en-US" sz="1600" b="0"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l" fontAlgn="b"/>
                      <a:r>
                        <a:rPr lang="en-US" sz="1600" b="1" u="none" strike="noStrike" dirty="0">
                          <a:effectLst/>
                          <a:latin typeface="Calibri" panose="020F0502020204030204" pitchFamily="34" charset="0"/>
                          <a:cs typeface="Calibri" panose="020F0502020204030204" pitchFamily="34" charset="0"/>
                        </a:rPr>
                        <a:t>15%</a:t>
                      </a:r>
                      <a:endParaRPr lang="en-US" sz="1600" b="1"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2615208936"/>
                  </a:ext>
                </a:extLst>
              </a:tr>
              <a:tr h="190500">
                <a:tc>
                  <a:txBody>
                    <a:bodyPr/>
                    <a:lstStyle/>
                    <a:p>
                      <a:pPr algn="l" fontAlgn="b"/>
                      <a:r>
                        <a:rPr lang="en-US" sz="1600" u="none" strike="noStrike" dirty="0">
                          <a:effectLst/>
                          <a:latin typeface="Calibri" panose="020F0502020204030204" pitchFamily="34" charset="0"/>
                          <a:cs typeface="Calibri" panose="020F0502020204030204" pitchFamily="34" charset="0"/>
                        </a:rPr>
                        <a:t>Yes, sometimes</a:t>
                      </a:r>
                      <a:endParaRPr lang="en-US" sz="1600" b="0"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l" fontAlgn="b"/>
                      <a:r>
                        <a:rPr lang="en-US" sz="1600" b="1" u="none" strike="noStrike" dirty="0">
                          <a:effectLst/>
                          <a:latin typeface="Calibri" panose="020F0502020204030204" pitchFamily="34" charset="0"/>
                          <a:cs typeface="Calibri" panose="020F0502020204030204" pitchFamily="34" charset="0"/>
                        </a:rPr>
                        <a:t>42%</a:t>
                      </a:r>
                      <a:endParaRPr lang="en-US" sz="1600" b="1"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2159225540"/>
                  </a:ext>
                </a:extLst>
              </a:tr>
              <a:tr h="190500">
                <a:tc>
                  <a:txBody>
                    <a:bodyPr/>
                    <a:lstStyle/>
                    <a:p>
                      <a:pPr algn="l" fontAlgn="b"/>
                      <a:r>
                        <a:rPr lang="en-US" sz="1600" u="none" strike="noStrike" dirty="0">
                          <a:effectLst/>
                          <a:latin typeface="Calibri" panose="020F0502020204030204" pitchFamily="34" charset="0"/>
                          <a:cs typeface="Calibri" panose="020F0502020204030204" pitchFamily="34" charset="0"/>
                        </a:rPr>
                        <a:t>No</a:t>
                      </a:r>
                      <a:endParaRPr lang="en-US" sz="1600" b="0"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l" fontAlgn="b"/>
                      <a:r>
                        <a:rPr lang="en-US" sz="1600" b="1" u="none" strike="noStrike" dirty="0">
                          <a:effectLst/>
                          <a:latin typeface="Calibri" panose="020F0502020204030204" pitchFamily="34" charset="0"/>
                          <a:cs typeface="Calibri" panose="020F0502020204030204" pitchFamily="34" charset="0"/>
                        </a:rPr>
                        <a:t>21%</a:t>
                      </a:r>
                      <a:endParaRPr lang="en-US" sz="1600" b="1" i="0" u="none" strike="noStrike" dirty="0">
                        <a:solidFill>
                          <a:srgbClr val="333333"/>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1082741277"/>
                  </a:ext>
                </a:extLst>
              </a:tr>
            </a:tbl>
          </a:graphicData>
        </a:graphic>
      </p:graphicFrame>
      <p:sp>
        <p:nvSpPr>
          <p:cNvPr id="25" name="TextBox 24">
            <a:extLst>
              <a:ext uri="{FF2B5EF4-FFF2-40B4-BE49-F238E27FC236}">
                <a16:creationId xmlns:a16="http://schemas.microsoft.com/office/drawing/2014/main" id="{944F72E7-B499-ECC6-5DC1-37C92F5BA86B}"/>
              </a:ext>
            </a:extLst>
          </p:cNvPr>
          <p:cNvSpPr txBox="1"/>
          <p:nvPr/>
        </p:nvSpPr>
        <p:spPr>
          <a:xfrm>
            <a:off x="7770812" y="1128659"/>
            <a:ext cx="3499316" cy="677108"/>
          </a:xfrm>
          <a:prstGeom prst="rect">
            <a:avLst/>
          </a:prstGeom>
          <a:noFill/>
        </p:spPr>
        <p:txBody>
          <a:bodyPr wrap="square" rtlCol="0">
            <a:spAutoFit/>
          </a:bodyPr>
          <a:lstStyle/>
          <a:p>
            <a:pPr algn="ctr">
              <a:lnSpc>
                <a:spcPct val="95000"/>
              </a:lnSpc>
            </a:pPr>
            <a:r>
              <a:rPr lang="en-US" sz="2000" b="1" dirty="0">
                <a:cs typeface="Calibri" panose="020F0502020204030204" pitchFamily="34" charset="0"/>
              </a:rPr>
              <a:t>Frequency Family Attends Holy Week Services</a:t>
            </a:r>
          </a:p>
        </p:txBody>
      </p:sp>
      <p:sp>
        <p:nvSpPr>
          <p:cNvPr id="14" name="TextBox 13">
            <a:extLst>
              <a:ext uri="{FF2B5EF4-FFF2-40B4-BE49-F238E27FC236}">
                <a16:creationId xmlns:a16="http://schemas.microsoft.com/office/drawing/2014/main" id="{CE0F92C7-A849-3D55-0A5A-71D7F245A78D}"/>
              </a:ext>
            </a:extLst>
          </p:cNvPr>
          <p:cNvSpPr txBox="1"/>
          <p:nvPr/>
        </p:nvSpPr>
        <p:spPr>
          <a:xfrm>
            <a:off x="0" y="4048787"/>
            <a:ext cx="11885612" cy="384721"/>
          </a:xfrm>
          <a:prstGeom prst="rect">
            <a:avLst/>
          </a:prstGeom>
          <a:noFill/>
        </p:spPr>
        <p:txBody>
          <a:bodyPr wrap="square" rtlCol="0">
            <a:spAutoFit/>
          </a:bodyPr>
          <a:lstStyle/>
          <a:p>
            <a:pPr algn="ctr">
              <a:lnSpc>
                <a:spcPct val="95000"/>
              </a:lnSpc>
            </a:pPr>
            <a:r>
              <a:rPr lang="en-US" sz="2000" b="1" dirty="0">
                <a:cs typeface="Calibri" panose="020F0502020204030204" pitchFamily="34" charset="0"/>
              </a:rPr>
              <a:t>Main Reasons for Missing Mass</a:t>
            </a:r>
          </a:p>
        </p:txBody>
      </p:sp>
      <p:sp>
        <p:nvSpPr>
          <p:cNvPr id="18" name="Oval 17">
            <a:extLst>
              <a:ext uri="{FF2B5EF4-FFF2-40B4-BE49-F238E27FC236}">
                <a16:creationId xmlns:a16="http://schemas.microsoft.com/office/drawing/2014/main" id="{F25C87FD-AFE3-993B-D544-2DDA9B1ADFAE}"/>
              </a:ext>
            </a:extLst>
          </p:cNvPr>
          <p:cNvSpPr/>
          <p:nvPr/>
        </p:nvSpPr>
        <p:spPr>
          <a:xfrm>
            <a:off x="801838" y="4536041"/>
            <a:ext cx="1676400" cy="1168001"/>
          </a:xfrm>
          <a:prstGeom prst="ellipse">
            <a:avLst/>
          </a:prstGeom>
          <a:gradFill>
            <a:gsLst>
              <a:gs pos="0">
                <a:schemeClr val="bg1">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cs typeface="Calibri" panose="020F0502020204030204" pitchFamily="34" charset="0"/>
              </a:rPr>
              <a:t>#1 </a:t>
            </a:r>
          </a:p>
          <a:p>
            <a:pPr algn="ctr"/>
            <a:r>
              <a:rPr lang="en-US" sz="1200" b="1" dirty="0">
                <a:solidFill>
                  <a:schemeClr val="tx1"/>
                </a:solidFill>
                <a:cs typeface="Calibri" panose="020F0502020204030204" pitchFamily="34" charset="0"/>
              </a:rPr>
              <a:t>Illness</a:t>
            </a:r>
            <a:endParaRPr lang="en-US" sz="1200" dirty="0">
              <a:solidFill>
                <a:schemeClr val="tx1"/>
              </a:solidFill>
              <a:cs typeface="Calibri" panose="020F0502020204030204" pitchFamily="34" charset="0"/>
            </a:endParaRPr>
          </a:p>
        </p:txBody>
      </p:sp>
      <p:sp>
        <p:nvSpPr>
          <p:cNvPr id="22" name="Oval 21">
            <a:extLst>
              <a:ext uri="{FF2B5EF4-FFF2-40B4-BE49-F238E27FC236}">
                <a16:creationId xmlns:a16="http://schemas.microsoft.com/office/drawing/2014/main" id="{9C57EAC8-7CFB-6498-E3CC-26EEAAB706E1}"/>
              </a:ext>
            </a:extLst>
          </p:cNvPr>
          <p:cNvSpPr/>
          <p:nvPr/>
        </p:nvSpPr>
        <p:spPr>
          <a:xfrm>
            <a:off x="3579812" y="4536040"/>
            <a:ext cx="1676400" cy="1168001"/>
          </a:xfrm>
          <a:prstGeom prst="ellipse">
            <a:avLst/>
          </a:prstGeom>
          <a:gradFill>
            <a:gsLst>
              <a:gs pos="0">
                <a:schemeClr val="bg1">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cs typeface="Calibri" panose="020F0502020204030204" pitchFamily="34" charset="0"/>
              </a:rPr>
              <a:t>#2</a:t>
            </a:r>
          </a:p>
          <a:p>
            <a:pPr algn="ctr"/>
            <a:r>
              <a:rPr lang="en-US" sz="1200" b="1" dirty="0">
                <a:solidFill>
                  <a:schemeClr val="tx1"/>
                </a:solidFill>
                <a:cs typeface="Calibri" panose="020F0502020204030204" pitchFamily="34" charset="0"/>
              </a:rPr>
              <a:t>Vacation/</a:t>
            </a:r>
          </a:p>
          <a:p>
            <a:pPr algn="ctr"/>
            <a:r>
              <a:rPr lang="en-US" sz="1200" b="1" dirty="0">
                <a:solidFill>
                  <a:schemeClr val="tx1"/>
                </a:solidFill>
                <a:cs typeface="Calibri" panose="020F0502020204030204" pitchFamily="34" charset="0"/>
              </a:rPr>
              <a:t>Out of Town</a:t>
            </a:r>
            <a:endParaRPr lang="en-US" sz="1200" dirty="0">
              <a:solidFill>
                <a:schemeClr val="tx1"/>
              </a:solidFill>
              <a:cs typeface="Calibri" panose="020F0502020204030204" pitchFamily="34" charset="0"/>
            </a:endParaRPr>
          </a:p>
        </p:txBody>
      </p:sp>
      <p:sp>
        <p:nvSpPr>
          <p:cNvPr id="24" name="Oval 23">
            <a:extLst>
              <a:ext uri="{FF2B5EF4-FFF2-40B4-BE49-F238E27FC236}">
                <a16:creationId xmlns:a16="http://schemas.microsoft.com/office/drawing/2014/main" id="{2B9FB440-9C16-4190-5C4B-78109A4EEFB3}"/>
              </a:ext>
            </a:extLst>
          </p:cNvPr>
          <p:cNvSpPr/>
          <p:nvPr/>
        </p:nvSpPr>
        <p:spPr>
          <a:xfrm>
            <a:off x="6551612" y="4503419"/>
            <a:ext cx="1676400" cy="1168001"/>
          </a:xfrm>
          <a:prstGeom prst="ellipse">
            <a:avLst/>
          </a:prstGeom>
          <a:gradFill>
            <a:gsLst>
              <a:gs pos="0">
                <a:schemeClr val="bg1">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cs typeface="Calibri" panose="020F0502020204030204" pitchFamily="34" charset="0"/>
              </a:rPr>
              <a:t>#3</a:t>
            </a:r>
          </a:p>
          <a:p>
            <a:pPr algn="ctr"/>
            <a:r>
              <a:rPr lang="en-US" sz="1200" b="1" dirty="0">
                <a:solidFill>
                  <a:schemeClr val="tx1"/>
                </a:solidFill>
                <a:cs typeface="Calibri" panose="020F0502020204030204" pitchFamily="34" charset="0"/>
              </a:rPr>
              <a:t>Too Busy/</a:t>
            </a:r>
          </a:p>
          <a:p>
            <a:pPr algn="ctr"/>
            <a:r>
              <a:rPr lang="en-US" sz="1200" b="1" dirty="0">
                <a:solidFill>
                  <a:schemeClr val="tx1"/>
                </a:solidFill>
                <a:cs typeface="Calibri" panose="020F0502020204030204" pitchFamily="34" charset="0"/>
              </a:rPr>
              <a:t>Somewhere to Go/Other Things Going On</a:t>
            </a:r>
            <a:endParaRPr lang="en-US" sz="1200" strike="sngStrike" dirty="0">
              <a:solidFill>
                <a:schemeClr val="tx1"/>
              </a:solidFill>
              <a:cs typeface="Calibri" panose="020F0502020204030204" pitchFamily="34" charset="0"/>
            </a:endParaRPr>
          </a:p>
        </p:txBody>
      </p:sp>
      <p:sp>
        <p:nvSpPr>
          <p:cNvPr id="26" name="Oval 25">
            <a:extLst>
              <a:ext uri="{FF2B5EF4-FFF2-40B4-BE49-F238E27FC236}">
                <a16:creationId xmlns:a16="http://schemas.microsoft.com/office/drawing/2014/main" id="{072986AC-D5A3-8E60-5025-C1A8DBCBEFA4}"/>
              </a:ext>
            </a:extLst>
          </p:cNvPr>
          <p:cNvSpPr/>
          <p:nvPr/>
        </p:nvSpPr>
        <p:spPr>
          <a:xfrm>
            <a:off x="9523412" y="4476908"/>
            <a:ext cx="1676400" cy="1168001"/>
          </a:xfrm>
          <a:prstGeom prst="ellipse">
            <a:avLst/>
          </a:prstGeom>
          <a:gradFill>
            <a:gsLst>
              <a:gs pos="0">
                <a:schemeClr val="bg1">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cs typeface="Calibri" panose="020F0502020204030204" pitchFamily="34" charset="0"/>
              </a:rPr>
              <a:t>#4</a:t>
            </a:r>
          </a:p>
          <a:p>
            <a:pPr algn="ctr"/>
            <a:r>
              <a:rPr lang="en-US" sz="1200" b="1" dirty="0">
                <a:solidFill>
                  <a:schemeClr val="tx1"/>
                </a:solidFill>
                <a:cs typeface="Calibri" panose="020F0502020204030204" pitchFamily="34" charset="0"/>
              </a:rPr>
              <a:t>Attend Other Churches</a:t>
            </a:r>
            <a:endParaRPr lang="en-US" sz="1200" dirty="0">
              <a:solidFill>
                <a:schemeClr val="tx1"/>
              </a:solidFill>
              <a:cs typeface="Calibri" panose="020F0502020204030204" pitchFamily="34" charset="0"/>
            </a:endParaRPr>
          </a:p>
        </p:txBody>
      </p:sp>
      <p:sp>
        <p:nvSpPr>
          <p:cNvPr id="28" name="TextBox 27">
            <a:extLst>
              <a:ext uri="{FF2B5EF4-FFF2-40B4-BE49-F238E27FC236}">
                <a16:creationId xmlns:a16="http://schemas.microsoft.com/office/drawing/2014/main" id="{3102D8FF-AFBC-C47A-91DF-8C7EE1D70FC6}"/>
              </a:ext>
            </a:extLst>
          </p:cNvPr>
          <p:cNvSpPr txBox="1"/>
          <p:nvPr/>
        </p:nvSpPr>
        <p:spPr>
          <a:xfrm>
            <a:off x="-38312" y="5671420"/>
            <a:ext cx="685800" cy="881780"/>
          </a:xfrm>
          <a:prstGeom prst="rect">
            <a:avLst/>
          </a:prstGeom>
          <a:noFill/>
        </p:spPr>
        <p:txBody>
          <a:bodyPr wrap="square" rtlCol="0">
            <a:spAutoFit/>
          </a:bodyPr>
          <a:lstStyle/>
          <a:p>
            <a:pPr>
              <a:lnSpc>
                <a:spcPct val="95000"/>
              </a:lnSpc>
            </a:pPr>
            <a:r>
              <a:rPr lang="en-US" sz="5400" dirty="0">
                <a:latin typeface="Arial" panose="020B0604020202020204" pitchFamily="34" charset="0"/>
                <a:cs typeface="Arial" panose="020B0604020202020204" pitchFamily="34" charset="0"/>
              </a:rPr>
              <a:t>“</a:t>
            </a:r>
          </a:p>
        </p:txBody>
      </p:sp>
      <p:sp>
        <p:nvSpPr>
          <p:cNvPr id="29" name="TextBox 28">
            <a:extLst>
              <a:ext uri="{FF2B5EF4-FFF2-40B4-BE49-F238E27FC236}">
                <a16:creationId xmlns:a16="http://schemas.microsoft.com/office/drawing/2014/main" id="{DBF3189E-2296-2C66-9444-135D63FCFDB9}"/>
              </a:ext>
            </a:extLst>
          </p:cNvPr>
          <p:cNvSpPr txBox="1"/>
          <p:nvPr/>
        </p:nvSpPr>
        <p:spPr>
          <a:xfrm>
            <a:off x="383394" y="5736703"/>
            <a:ext cx="2596455" cy="938719"/>
          </a:xfrm>
          <a:prstGeom prst="rect">
            <a:avLst/>
          </a:prstGeom>
          <a:noFill/>
        </p:spPr>
        <p:txBody>
          <a:bodyPr wrap="square">
            <a:spAutoFit/>
          </a:bodyPr>
          <a:lstStyle/>
          <a:p>
            <a:r>
              <a:rPr lang="en-US" sz="1100" i="1" dirty="0">
                <a:cs typeface="Calibri" panose="020F0502020204030204" pitchFamily="34" charset="0"/>
              </a:rPr>
              <a:t>“Typically miss if out of town or we go to Holy Spirit, as we have a strong relationship with Msgr. Cleves and their mass times are better.”</a:t>
            </a:r>
          </a:p>
        </p:txBody>
      </p:sp>
      <p:sp>
        <p:nvSpPr>
          <p:cNvPr id="30" name="TextBox 29">
            <a:extLst>
              <a:ext uri="{FF2B5EF4-FFF2-40B4-BE49-F238E27FC236}">
                <a16:creationId xmlns:a16="http://schemas.microsoft.com/office/drawing/2014/main" id="{05F3FECE-883E-91E1-ED6A-B4C92A454FB4}"/>
              </a:ext>
            </a:extLst>
          </p:cNvPr>
          <p:cNvSpPr txBox="1"/>
          <p:nvPr/>
        </p:nvSpPr>
        <p:spPr>
          <a:xfrm>
            <a:off x="3024410" y="5724436"/>
            <a:ext cx="1317402" cy="600164"/>
          </a:xfrm>
          <a:prstGeom prst="rect">
            <a:avLst/>
          </a:prstGeom>
          <a:noFill/>
        </p:spPr>
        <p:txBody>
          <a:bodyPr wrap="square">
            <a:spAutoFit/>
          </a:bodyPr>
          <a:lstStyle/>
          <a:p>
            <a:r>
              <a:rPr lang="en-US" sz="1100" i="1" dirty="0">
                <a:cs typeface="Calibri" panose="020F0502020204030204" pitchFamily="34" charset="0"/>
              </a:rPr>
              <a:t>“Mostly due to travel and other family conflicts”</a:t>
            </a:r>
          </a:p>
        </p:txBody>
      </p:sp>
      <p:sp>
        <p:nvSpPr>
          <p:cNvPr id="33" name="TextBox 32">
            <a:extLst>
              <a:ext uri="{FF2B5EF4-FFF2-40B4-BE49-F238E27FC236}">
                <a16:creationId xmlns:a16="http://schemas.microsoft.com/office/drawing/2014/main" id="{A443E927-8154-085E-EDCA-8B8DF7DCF540}"/>
              </a:ext>
            </a:extLst>
          </p:cNvPr>
          <p:cNvSpPr txBox="1"/>
          <p:nvPr/>
        </p:nvSpPr>
        <p:spPr>
          <a:xfrm>
            <a:off x="7161212" y="5715000"/>
            <a:ext cx="4724400" cy="938719"/>
          </a:xfrm>
          <a:prstGeom prst="rect">
            <a:avLst/>
          </a:prstGeom>
          <a:noFill/>
        </p:spPr>
        <p:txBody>
          <a:bodyPr wrap="square">
            <a:spAutoFit/>
          </a:bodyPr>
          <a:lstStyle/>
          <a:p>
            <a:r>
              <a:rPr lang="en-US" sz="1100" i="1" dirty="0">
                <a:cs typeface="Calibri" panose="020F0502020204030204" pitchFamily="34" charset="0"/>
              </a:rPr>
              <a:t>“During the height of Covid, we felt many people of faith had a dismissive attitude that was contrary to caring for one’s neighbor and loving other as Jesus loves us. This was off-putting and we have not yet recovered. We do watch mass together, but I miss the in-person experience and the Eucharist..”</a:t>
            </a:r>
          </a:p>
        </p:txBody>
      </p:sp>
      <p:sp>
        <p:nvSpPr>
          <p:cNvPr id="27" name="Slide Number Placeholder 3">
            <a:extLst>
              <a:ext uri="{FF2B5EF4-FFF2-40B4-BE49-F238E27FC236}">
                <a16:creationId xmlns:a16="http://schemas.microsoft.com/office/drawing/2014/main" id="{72FB5B2D-7F55-5410-03CE-FE95D7201CBE}"/>
              </a:ext>
            </a:extLst>
          </p:cNvPr>
          <p:cNvSpPr>
            <a:spLocks noGrp="1"/>
          </p:cNvSpPr>
          <p:nvPr>
            <p:ph type="sldNum" sz="quarter" idx="12"/>
          </p:nvPr>
        </p:nvSpPr>
        <p:spPr>
          <a:xfrm>
            <a:off x="10648310" y="6414111"/>
            <a:ext cx="1107518" cy="320675"/>
          </a:xfrm>
        </p:spPr>
        <p:txBody>
          <a:bodyPr/>
          <a:lstStyle/>
          <a:p>
            <a:fld id="{DA60BA0E-20D0-4E7C-B286-26C960A6788F}" type="slidenum">
              <a:rPr lang="en-US" sz="900" smtClean="0"/>
              <a:t>24</a:t>
            </a:fld>
            <a:endParaRPr lang="en-US" sz="900" dirty="0"/>
          </a:p>
        </p:txBody>
      </p:sp>
      <p:sp>
        <p:nvSpPr>
          <p:cNvPr id="34" name="TextBox 33">
            <a:extLst>
              <a:ext uri="{FF2B5EF4-FFF2-40B4-BE49-F238E27FC236}">
                <a16:creationId xmlns:a16="http://schemas.microsoft.com/office/drawing/2014/main" id="{B4F79603-1979-89EF-609E-D1006069FDDB}"/>
              </a:ext>
            </a:extLst>
          </p:cNvPr>
          <p:cNvSpPr txBox="1"/>
          <p:nvPr/>
        </p:nvSpPr>
        <p:spPr>
          <a:xfrm>
            <a:off x="4418012" y="5715000"/>
            <a:ext cx="2819400" cy="769441"/>
          </a:xfrm>
          <a:prstGeom prst="rect">
            <a:avLst/>
          </a:prstGeom>
          <a:noFill/>
        </p:spPr>
        <p:txBody>
          <a:bodyPr wrap="square">
            <a:spAutoFit/>
          </a:bodyPr>
          <a:lstStyle/>
          <a:p>
            <a:r>
              <a:rPr lang="en-US" sz="1100" i="1" dirty="0"/>
              <a:t>“Out of town. Our family often celebrates Mass at another church, one that we enjoy more because of the music and homilies.” </a:t>
            </a:r>
          </a:p>
        </p:txBody>
      </p:sp>
    </p:spTree>
    <p:extLst>
      <p:ext uri="{BB962C8B-B14F-4D97-AF65-F5344CB8AC3E}">
        <p14:creationId xmlns:p14="http://schemas.microsoft.com/office/powerpoint/2010/main" val="1927471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85E748F-B2CC-B662-26F2-0AAB5C7D0D9E}"/>
              </a:ext>
            </a:extLst>
          </p:cNvPr>
          <p:cNvSpPr txBox="1"/>
          <p:nvPr/>
        </p:nvSpPr>
        <p:spPr>
          <a:xfrm>
            <a:off x="1102113" y="304800"/>
            <a:ext cx="10172549" cy="794064"/>
          </a:xfrm>
          <a:prstGeom prst="rect">
            <a:avLst/>
          </a:prstGeom>
          <a:solidFill>
            <a:schemeClr val="accent3">
              <a:lumMod val="75000"/>
            </a:schemeClr>
          </a:solidFill>
        </p:spPr>
        <p:txBody>
          <a:bodyPr wrap="square" rtlCol="0">
            <a:spAutoFit/>
          </a:bodyPr>
          <a:lstStyle/>
          <a:p>
            <a:pPr algn="ctr">
              <a:lnSpc>
                <a:spcPct val="95000"/>
              </a:lnSpc>
            </a:pPr>
            <a:r>
              <a:rPr lang="en-US" dirty="0">
                <a:solidFill>
                  <a:srgbClr val="FFCC00"/>
                </a:solidFill>
                <a:cs typeface="Calibri" panose="020F0502020204030204" pitchFamily="34" charset="0"/>
              </a:rPr>
              <a:t>Parent Feedback: </a:t>
            </a:r>
          </a:p>
          <a:p>
            <a:pPr algn="ctr">
              <a:lnSpc>
                <a:spcPct val="95000"/>
              </a:lnSpc>
            </a:pPr>
            <a:r>
              <a:rPr lang="en-US" dirty="0">
                <a:solidFill>
                  <a:srgbClr val="FFCC00"/>
                </a:solidFill>
                <a:cs typeface="Calibri" panose="020F0502020204030204" pitchFamily="34" charset="0"/>
              </a:rPr>
              <a:t>Faith Based Ratings</a:t>
            </a:r>
          </a:p>
        </p:txBody>
      </p:sp>
      <p:sp>
        <p:nvSpPr>
          <p:cNvPr id="42" name="TextBox 41">
            <a:extLst>
              <a:ext uri="{FF2B5EF4-FFF2-40B4-BE49-F238E27FC236}">
                <a16:creationId xmlns:a16="http://schemas.microsoft.com/office/drawing/2014/main" id="{C51565EB-F26F-27AC-9039-25B2DBEB7B60}"/>
              </a:ext>
            </a:extLst>
          </p:cNvPr>
          <p:cNvSpPr txBox="1"/>
          <p:nvPr/>
        </p:nvSpPr>
        <p:spPr>
          <a:xfrm>
            <a:off x="0" y="6629400"/>
            <a:ext cx="12188823" cy="355482"/>
          </a:xfrm>
          <a:prstGeom prst="rect">
            <a:avLst/>
          </a:prstGeom>
          <a:noFill/>
        </p:spPr>
        <p:txBody>
          <a:bodyPr wrap="square" rtlCol="0">
            <a:spAutoFit/>
          </a:bodyPr>
          <a:lstStyle/>
          <a:p>
            <a:pPr algn="ctr">
              <a:lnSpc>
                <a:spcPct val="95000"/>
              </a:lnSpc>
            </a:pPr>
            <a:r>
              <a:rPr lang="en-US" sz="900" dirty="0">
                <a:cs typeface="Calibri" panose="020F0502020204030204" pitchFamily="34" charset="0"/>
              </a:rPr>
              <a:t>These questions asked only of 27 St. Catherine of Siena parents with children in Grades 5-8 who participated in service hour program</a:t>
            </a:r>
          </a:p>
          <a:p>
            <a:pPr algn="ctr">
              <a:lnSpc>
                <a:spcPct val="95000"/>
              </a:lnSpc>
            </a:pPr>
            <a:endParaRPr lang="en-US" sz="900" dirty="0"/>
          </a:p>
        </p:txBody>
      </p:sp>
      <p:graphicFrame>
        <p:nvGraphicFramePr>
          <p:cNvPr id="10" name="Chart 9">
            <a:extLst>
              <a:ext uri="{FF2B5EF4-FFF2-40B4-BE49-F238E27FC236}">
                <a16:creationId xmlns:a16="http://schemas.microsoft.com/office/drawing/2014/main" id="{A06359CA-50C5-DB85-B9A0-2F37E560F41B}"/>
              </a:ext>
            </a:extLst>
          </p:cNvPr>
          <p:cNvGraphicFramePr/>
          <p:nvPr/>
        </p:nvGraphicFramePr>
        <p:xfrm>
          <a:off x="2031471" y="1343961"/>
          <a:ext cx="5815541" cy="3394428"/>
        </p:xfrm>
        <a:graphic>
          <a:graphicData uri="http://schemas.openxmlformats.org/drawingml/2006/chart">
            <c:chart xmlns:c="http://schemas.openxmlformats.org/drawingml/2006/chart" xmlns:r="http://schemas.openxmlformats.org/officeDocument/2006/relationships" r:id="rId2"/>
          </a:graphicData>
        </a:graphic>
      </p:graphicFrame>
      <p:cxnSp>
        <p:nvCxnSpPr>
          <p:cNvPr id="3" name="Straight Connector 2">
            <a:extLst>
              <a:ext uri="{FF2B5EF4-FFF2-40B4-BE49-F238E27FC236}">
                <a16:creationId xmlns:a16="http://schemas.microsoft.com/office/drawing/2014/main" id="{8AD017BE-8C6D-D7BB-E520-CE96D0ACC0C0}"/>
              </a:ext>
            </a:extLst>
          </p:cNvPr>
          <p:cNvCxnSpPr>
            <a:cxnSpLocks/>
          </p:cNvCxnSpPr>
          <p:nvPr/>
        </p:nvCxnSpPr>
        <p:spPr>
          <a:xfrm>
            <a:off x="5942012" y="2923592"/>
            <a:ext cx="1399438" cy="0"/>
          </a:xfrm>
          <a:prstGeom prst="line">
            <a:avLst/>
          </a:prstGeom>
          <a:ln w="22225" cap="rnd">
            <a:solidFill>
              <a:srgbClr val="FFC000"/>
            </a:solidFill>
            <a:round/>
            <a:headEnd type="non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A23901B-FBDF-22AA-34A6-378F05473FFC}"/>
              </a:ext>
            </a:extLst>
          </p:cNvPr>
          <p:cNvSpPr txBox="1"/>
          <p:nvPr/>
        </p:nvSpPr>
        <p:spPr>
          <a:xfrm>
            <a:off x="7466011" y="2486734"/>
            <a:ext cx="4289811" cy="1481175"/>
          </a:xfrm>
          <a:prstGeom prst="rect">
            <a:avLst/>
          </a:prstGeom>
          <a:noFill/>
        </p:spPr>
        <p:txBody>
          <a:bodyPr wrap="square" rtlCol="0">
            <a:spAutoFit/>
          </a:bodyPr>
          <a:lstStyle/>
          <a:p>
            <a:pPr algn="ctr">
              <a:lnSpc>
                <a:spcPct val="95000"/>
              </a:lnSpc>
            </a:pPr>
            <a:r>
              <a:rPr lang="en-US" sz="1800" b="1" dirty="0">
                <a:cs typeface="Calibri" panose="020F0502020204030204" pitchFamily="34" charset="0"/>
              </a:rPr>
              <a:t>Top Reasons Mentioned for Program Being Better than Last Year </a:t>
            </a:r>
          </a:p>
          <a:p>
            <a:pPr algn="ctr">
              <a:lnSpc>
                <a:spcPct val="95000"/>
              </a:lnSpc>
            </a:pPr>
            <a:endParaRPr lang="en-US" sz="1100" b="1" strike="sngStrike" dirty="0">
              <a:cs typeface="Calibri" panose="020F0502020204030204" pitchFamily="34" charset="0"/>
            </a:endParaRPr>
          </a:p>
          <a:p>
            <a:pPr marL="171450" indent="-171450" algn="ctr">
              <a:lnSpc>
                <a:spcPct val="95000"/>
              </a:lnSpc>
              <a:buFont typeface="Wingdings" panose="05000000000000000000" pitchFamily="2" charset="2"/>
              <a:buChar char="§"/>
            </a:pPr>
            <a:r>
              <a:rPr lang="en-US" sz="1200" dirty="0">
                <a:cs typeface="Calibri" panose="020F0502020204030204" pitchFamily="34" charset="0"/>
              </a:rPr>
              <a:t>Less hours this year/More appropriate hours this year</a:t>
            </a:r>
          </a:p>
          <a:p>
            <a:pPr marL="171450" indent="-171450" algn="ctr">
              <a:lnSpc>
                <a:spcPct val="95000"/>
              </a:lnSpc>
              <a:buFont typeface="Wingdings" panose="05000000000000000000" pitchFamily="2" charset="2"/>
              <a:buChar char="§"/>
            </a:pPr>
            <a:r>
              <a:rPr lang="en-US" sz="1200" dirty="0">
                <a:cs typeface="Calibri" panose="020F0502020204030204" pitchFamily="34" charset="0"/>
              </a:rPr>
              <a:t>More reflection on why service is important/more meaningful</a:t>
            </a:r>
          </a:p>
          <a:p>
            <a:pPr marL="171450" indent="-171450" algn="ctr">
              <a:lnSpc>
                <a:spcPct val="95000"/>
              </a:lnSpc>
              <a:buFont typeface="Wingdings" panose="05000000000000000000" pitchFamily="2" charset="2"/>
              <a:buChar char="§"/>
            </a:pPr>
            <a:r>
              <a:rPr lang="en-US" sz="1200" dirty="0">
                <a:cs typeface="Calibri" panose="020F0502020204030204" pitchFamily="34" charset="0"/>
              </a:rPr>
              <a:t>Easier on parents</a:t>
            </a:r>
          </a:p>
        </p:txBody>
      </p:sp>
      <p:sp>
        <p:nvSpPr>
          <p:cNvPr id="14" name="TextBox 13">
            <a:extLst>
              <a:ext uri="{FF2B5EF4-FFF2-40B4-BE49-F238E27FC236}">
                <a16:creationId xmlns:a16="http://schemas.microsoft.com/office/drawing/2014/main" id="{BD660AE0-087B-18DD-B0B5-77280F40049A}"/>
              </a:ext>
            </a:extLst>
          </p:cNvPr>
          <p:cNvSpPr txBox="1"/>
          <p:nvPr/>
        </p:nvSpPr>
        <p:spPr>
          <a:xfrm>
            <a:off x="7466012" y="4580276"/>
            <a:ext cx="3808650" cy="1919756"/>
          </a:xfrm>
          <a:prstGeom prst="rect">
            <a:avLst/>
          </a:prstGeom>
          <a:noFill/>
        </p:spPr>
        <p:txBody>
          <a:bodyPr wrap="square" rtlCol="0">
            <a:spAutoFit/>
          </a:bodyPr>
          <a:lstStyle/>
          <a:p>
            <a:pPr algn="ctr">
              <a:lnSpc>
                <a:spcPct val="95000"/>
              </a:lnSpc>
            </a:pPr>
            <a:r>
              <a:rPr lang="en-US" sz="1800" b="1" dirty="0">
                <a:cs typeface="Calibri" panose="020F0502020204030204" pitchFamily="34" charset="0"/>
              </a:rPr>
              <a:t>Top Reasons Mentioned for Program Being the Same as Last Year </a:t>
            </a:r>
          </a:p>
          <a:p>
            <a:pPr algn="ctr">
              <a:lnSpc>
                <a:spcPct val="95000"/>
              </a:lnSpc>
            </a:pPr>
            <a:endParaRPr lang="en-US" sz="1100" b="1" strike="sngStrike" dirty="0">
              <a:cs typeface="Calibri" panose="020F0502020204030204" pitchFamily="34" charset="0"/>
            </a:endParaRPr>
          </a:p>
          <a:p>
            <a:pPr marL="171450" indent="-171450" algn="ctr">
              <a:lnSpc>
                <a:spcPct val="95000"/>
              </a:lnSpc>
              <a:buFont typeface="Wingdings" panose="05000000000000000000" pitchFamily="2" charset="2"/>
              <a:buChar char="§"/>
            </a:pPr>
            <a:r>
              <a:rPr lang="en-US" sz="1200" dirty="0">
                <a:cs typeface="Calibri" panose="020F0502020204030204" pitchFamily="34" charset="0"/>
              </a:rPr>
              <a:t>Still challenging to get the hours needed</a:t>
            </a:r>
          </a:p>
          <a:p>
            <a:pPr marL="171450" indent="-171450" algn="ctr">
              <a:lnSpc>
                <a:spcPct val="95000"/>
              </a:lnSpc>
              <a:buFont typeface="Wingdings" panose="05000000000000000000" pitchFamily="2" charset="2"/>
              <a:buChar char="§"/>
            </a:pPr>
            <a:r>
              <a:rPr lang="en-US" sz="1200" dirty="0">
                <a:cs typeface="Calibri" panose="020F0502020204030204" pitchFamily="34" charset="0"/>
              </a:rPr>
              <a:t>No noticeable impact/difference</a:t>
            </a:r>
          </a:p>
          <a:p>
            <a:pPr marL="171450" indent="-171450" algn="ctr">
              <a:lnSpc>
                <a:spcPct val="95000"/>
              </a:lnSpc>
              <a:buFont typeface="Wingdings" panose="05000000000000000000" pitchFamily="2" charset="2"/>
              <a:buChar char="§"/>
            </a:pPr>
            <a:r>
              <a:rPr lang="en-US" sz="1200" dirty="0">
                <a:cs typeface="Calibri" panose="020F0502020204030204" pitchFamily="34" charset="0"/>
              </a:rPr>
              <a:t>Wish for less emphasis on quantity of hours and more emphasis on outcomes</a:t>
            </a:r>
          </a:p>
          <a:p>
            <a:pPr marL="171450" indent="-171450" algn="ctr">
              <a:lnSpc>
                <a:spcPct val="95000"/>
              </a:lnSpc>
              <a:buFont typeface="Wingdings" panose="05000000000000000000" pitchFamily="2" charset="2"/>
              <a:buChar char="§"/>
            </a:pPr>
            <a:endParaRPr lang="en-US" sz="1200" dirty="0">
              <a:cs typeface="Calibri" panose="020F0502020204030204" pitchFamily="34" charset="0"/>
            </a:endParaRPr>
          </a:p>
        </p:txBody>
      </p:sp>
      <p:pic>
        <p:nvPicPr>
          <p:cNvPr id="15" name="Picture 14">
            <a:extLst>
              <a:ext uri="{FF2B5EF4-FFF2-40B4-BE49-F238E27FC236}">
                <a16:creationId xmlns:a16="http://schemas.microsoft.com/office/drawing/2014/main" id="{82998C35-8E8E-D013-A966-297C99AEE729}"/>
              </a:ext>
            </a:extLst>
          </p:cNvPr>
          <p:cNvPicPr>
            <a:picLocks noChangeAspect="1"/>
          </p:cNvPicPr>
          <p:nvPr/>
        </p:nvPicPr>
        <p:blipFill rotWithShape="1">
          <a:blip r:embed="rId3"/>
          <a:srcRect t="11600" b="4198"/>
          <a:stretch/>
        </p:blipFill>
        <p:spPr>
          <a:xfrm>
            <a:off x="8685212" y="1294894"/>
            <a:ext cx="1485900" cy="971133"/>
          </a:xfrm>
          <a:prstGeom prst="rect">
            <a:avLst/>
          </a:prstGeom>
        </p:spPr>
      </p:pic>
      <p:cxnSp>
        <p:nvCxnSpPr>
          <p:cNvPr id="16" name="Straight Connector 15">
            <a:extLst>
              <a:ext uri="{FF2B5EF4-FFF2-40B4-BE49-F238E27FC236}">
                <a16:creationId xmlns:a16="http://schemas.microsoft.com/office/drawing/2014/main" id="{9A885260-26E3-20B9-2E4D-0444DD162C7C}"/>
              </a:ext>
            </a:extLst>
          </p:cNvPr>
          <p:cNvCxnSpPr>
            <a:cxnSpLocks/>
          </p:cNvCxnSpPr>
          <p:nvPr/>
        </p:nvCxnSpPr>
        <p:spPr>
          <a:xfrm>
            <a:off x="4948011" y="4953000"/>
            <a:ext cx="2213201" cy="0"/>
          </a:xfrm>
          <a:prstGeom prst="line">
            <a:avLst/>
          </a:prstGeom>
          <a:ln w="22225" cap="rnd">
            <a:solidFill>
              <a:srgbClr val="FFC000"/>
            </a:solidFill>
            <a:roun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FC76CDF-2A28-3C8D-28CE-0A373F12F141}"/>
              </a:ext>
            </a:extLst>
          </p:cNvPr>
          <p:cNvCxnSpPr>
            <a:cxnSpLocks/>
          </p:cNvCxnSpPr>
          <p:nvPr/>
        </p:nvCxnSpPr>
        <p:spPr>
          <a:xfrm>
            <a:off x="4946028" y="4490629"/>
            <a:ext cx="0" cy="462371"/>
          </a:xfrm>
          <a:prstGeom prst="line">
            <a:avLst/>
          </a:prstGeom>
          <a:ln w="22225" cap="rnd">
            <a:solidFill>
              <a:srgbClr val="FFC000"/>
            </a:solidFill>
            <a:round/>
            <a:headEnd type="none"/>
            <a:tailEnd type="none"/>
          </a:ln>
        </p:spPr>
        <p:style>
          <a:lnRef idx="1">
            <a:schemeClr val="accent1"/>
          </a:lnRef>
          <a:fillRef idx="0">
            <a:schemeClr val="accent1"/>
          </a:fillRef>
          <a:effectRef idx="0">
            <a:schemeClr val="accent1"/>
          </a:effectRef>
          <a:fontRef idx="minor">
            <a:schemeClr val="tx1"/>
          </a:fontRef>
        </p:style>
      </p:cxnSp>
      <p:sp>
        <p:nvSpPr>
          <p:cNvPr id="18" name="Slide Number Placeholder 3">
            <a:extLst>
              <a:ext uri="{FF2B5EF4-FFF2-40B4-BE49-F238E27FC236}">
                <a16:creationId xmlns:a16="http://schemas.microsoft.com/office/drawing/2014/main" id="{E11B0CD9-DCD1-2920-8110-A39E8A673E2F}"/>
              </a:ext>
            </a:extLst>
          </p:cNvPr>
          <p:cNvSpPr>
            <a:spLocks noGrp="1"/>
          </p:cNvSpPr>
          <p:nvPr>
            <p:ph type="sldNum" sz="quarter" idx="12"/>
          </p:nvPr>
        </p:nvSpPr>
        <p:spPr>
          <a:xfrm>
            <a:off x="10648310" y="6414111"/>
            <a:ext cx="1107518" cy="320675"/>
          </a:xfrm>
        </p:spPr>
        <p:txBody>
          <a:bodyPr/>
          <a:lstStyle/>
          <a:p>
            <a:fld id="{DA60BA0E-20D0-4E7C-B286-26C960A6788F}" type="slidenum">
              <a:rPr lang="en-US" sz="900" smtClean="0"/>
              <a:t>25</a:t>
            </a:fld>
            <a:endParaRPr lang="en-US" sz="900" dirty="0"/>
          </a:p>
        </p:txBody>
      </p:sp>
    </p:spTree>
    <p:extLst>
      <p:ext uri="{BB962C8B-B14F-4D97-AF65-F5344CB8AC3E}">
        <p14:creationId xmlns:p14="http://schemas.microsoft.com/office/powerpoint/2010/main" val="191841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85E748F-B2CC-B662-26F2-0AAB5C7D0D9E}"/>
              </a:ext>
            </a:extLst>
          </p:cNvPr>
          <p:cNvSpPr txBox="1"/>
          <p:nvPr/>
        </p:nvSpPr>
        <p:spPr>
          <a:xfrm>
            <a:off x="1102113" y="304800"/>
            <a:ext cx="10172549" cy="443198"/>
          </a:xfrm>
          <a:prstGeom prst="rect">
            <a:avLst/>
          </a:prstGeom>
          <a:solidFill>
            <a:schemeClr val="accent3">
              <a:lumMod val="75000"/>
            </a:schemeClr>
          </a:solidFill>
        </p:spPr>
        <p:txBody>
          <a:bodyPr wrap="square" rtlCol="0">
            <a:spAutoFit/>
          </a:bodyPr>
          <a:lstStyle/>
          <a:p>
            <a:pPr algn="ctr">
              <a:lnSpc>
                <a:spcPct val="95000"/>
              </a:lnSpc>
            </a:pPr>
            <a:r>
              <a:rPr lang="en-US" dirty="0">
                <a:solidFill>
                  <a:srgbClr val="FFCC00"/>
                </a:solidFill>
                <a:cs typeface="Calibri" panose="020F0502020204030204" pitchFamily="34" charset="0"/>
              </a:rPr>
              <a:t>Key Findings</a:t>
            </a:r>
          </a:p>
        </p:txBody>
      </p:sp>
      <p:sp>
        <p:nvSpPr>
          <p:cNvPr id="4" name="Slide Number Placeholder 3">
            <a:extLst>
              <a:ext uri="{FF2B5EF4-FFF2-40B4-BE49-F238E27FC236}">
                <a16:creationId xmlns:a16="http://schemas.microsoft.com/office/drawing/2014/main" id="{7DBE332A-744E-D602-115E-0E030493FD44}"/>
              </a:ext>
            </a:extLst>
          </p:cNvPr>
          <p:cNvSpPr>
            <a:spLocks noGrp="1"/>
          </p:cNvSpPr>
          <p:nvPr>
            <p:ph type="sldNum" sz="quarter" idx="12"/>
          </p:nvPr>
        </p:nvSpPr>
        <p:spPr>
          <a:xfrm>
            <a:off x="10648310" y="6414111"/>
            <a:ext cx="1107518" cy="320675"/>
          </a:xfrm>
        </p:spPr>
        <p:txBody>
          <a:bodyPr/>
          <a:lstStyle/>
          <a:p>
            <a:fld id="{DA60BA0E-20D0-4E7C-B286-26C960A6788F}" type="slidenum">
              <a:rPr lang="en-US" sz="900" smtClean="0"/>
              <a:t>3</a:t>
            </a:fld>
            <a:endParaRPr lang="en-US" sz="900" dirty="0"/>
          </a:p>
        </p:txBody>
      </p:sp>
      <p:sp>
        <p:nvSpPr>
          <p:cNvPr id="13" name="TextBox 12">
            <a:extLst>
              <a:ext uri="{FF2B5EF4-FFF2-40B4-BE49-F238E27FC236}">
                <a16:creationId xmlns:a16="http://schemas.microsoft.com/office/drawing/2014/main" id="{CDF82AD5-8559-BF30-AEC6-CA4F239391EA}"/>
              </a:ext>
            </a:extLst>
          </p:cNvPr>
          <p:cNvSpPr txBox="1"/>
          <p:nvPr/>
        </p:nvSpPr>
        <p:spPr>
          <a:xfrm>
            <a:off x="1159186" y="990600"/>
            <a:ext cx="10172549" cy="4530471"/>
          </a:xfrm>
          <a:prstGeom prst="rect">
            <a:avLst/>
          </a:prstGeom>
          <a:noFill/>
        </p:spPr>
        <p:txBody>
          <a:bodyPr wrap="square" rtlCol="0">
            <a:spAutoFit/>
          </a:bodyPr>
          <a:lstStyle/>
          <a:p>
            <a:pPr marL="0" marR="0" algn="ctr">
              <a:lnSpc>
                <a:spcPct val="107000"/>
              </a:lnSpc>
              <a:spcBef>
                <a:spcPts val="0"/>
              </a:spcBef>
              <a:spcAft>
                <a:spcPts val="0"/>
              </a:spcAft>
            </a:pPr>
            <a:r>
              <a:rPr lang="en-US" sz="1400" b="1" u="sng" dirty="0">
                <a:effectLst/>
                <a:latin typeface="+mj-lt"/>
                <a:ea typeface="Calibri" panose="020F0502020204030204" pitchFamily="34" charset="0"/>
                <a:cs typeface="Times New Roman" panose="02020603050405020304" pitchFamily="18" charset="0"/>
              </a:rPr>
              <a:t>STRENGTHS </a:t>
            </a:r>
          </a:p>
          <a:p>
            <a:pPr marL="0" marR="0">
              <a:lnSpc>
                <a:spcPct val="107000"/>
              </a:lnSpc>
              <a:spcBef>
                <a:spcPts val="0"/>
              </a:spcBef>
              <a:spcAft>
                <a:spcPts val="0"/>
              </a:spcAft>
            </a:pPr>
            <a:endParaRPr lang="en-US" sz="1400" dirty="0">
              <a:effectLst/>
              <a:latin typeface="+mj-lt"/>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Courier New" panose="02070309020205020404" pitchFamily="49" charset="0"/>
              <a:buChar char="o"/>
              <a:tabLst>
                <a:tab pos="914400" algn="l"/>
              </a:tabLst>
            </a:pPr>
            <a:r>
              <a:rPr lang="en-US" sz="1100" b="1" u="sng" dirty="0">
                <a:effectLst/>
                <a:ea typeface="Calibri" panose="020F0502020204030204" pitchFamily="34" charset="0"/>
                <a:cs typeface="Times New Roman" panose="02020603050405020304" pitchFamily="18" charset="0"/>
              </a:rPr>
              <a:t>Environment: </a:t>
            </a:r>
            <a:endParaRPr lang="en-US" sz="1100" dirty="0">
              <a:effectLst/>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Courier New" panose="02070309020205020404" pitchFamily="49" charset="0"/>
              <a:buChar char="o"/>
              <a:tabLst>
                <a:tab pos="1371600" algn="l"/>
              </a:tabLst>
            </a:pPr>
            <a:r>
              <a:rPr lang="en-US" sz="1100" dirty="0">
                <a:effectLst/>
                <a:ea typeface="Calibri" panose="020F0502020204030204" pitchFamily="34" charset="0"/>
                <a:cs typeface="Times New Roman" panose="02020603050405020304" pitchFamily="18" charset="0"/>
              </a:rPr>
              <a:t>We are seen as a small, close-knit school that feels like a family.  There is a strong sense of belonging among students and teachers.  This theme was consistently reiterated among students, teachers, and parents.</a:t>
            </a:r>
          </a:p>
          <a:p>
            <a:pPr marL="1143000" marR="0" lvl="2" indent="-228600">
              <a:lnSpc>
                <a:spcPct val="107000"/>
              </a:lnSpc>
              <a:spcBef>
                <a:spcPts val="0"/>
              </a:spcBef>
              <a:spcAft>
                <a:spcPts val="0"/>
              </a:spcAft>
              <a:buFont typeface="Courier New" panose="02070309020205020404" pitchFamily="49" charset="0"/>
              <a:buChar char="o"/>
              <a:tabLst>
                <a:tab pos="1371600" algn="l"/>
              </a:tabLst>
            </a:pPr>
            <a:r>
              <a:rPr lang="en-US" sz="1100" dirty="0">
                <a:effectLst/>
                <a:ea typeface="Calibri" panose="020F0502020204030204" pitchFamily="34" charset="0"/>
                <a:cs typeface="Times New Roman" panose="02020603050405020304" pitchFamily="18" charset="0"/>
              </a:rPr>
              <a:t>Likelihood to recommend St. Catherine is high (80% among students, 100% of teachers, 83% of parents)</a:t>
            </a:r>
          </a:p>
          <a:p>
            <a:pPr marL="1371600" marR="0">
              <a:lnSpc>
                <a:spcPct val="107000"/>
              </a:lnSpc>
              <a:spcBef>
                <a:spcPts val="0"/>
              </a:spcBef>
              <a:spcAft>
                <a:spcPts val="0"/>
              </a:spcAft>
            </a:pPr>
            <a:r>
              <a:rPr lang="en-US" sz="1100" dirty="0">
                <a:effectLst/>
                <a:ea typeface="Calibri" panose="020F0502020204030204" pitchFamily="34" charset="0"/>
                <a:cs typeface="Times New Roman" panose="02020603050405020304" pitchFamily="18" charset="0"/>
              </a:rPr>
              <a:t> </a:t>
            </a:r>
          </a:p>
          <a:p>
            <a:pPr marL="685800" marR="0" lvl="1" indent="-228600">
              <a:lnSpc>
                <a:spcPct val="107000"/>
              </a:lnSpc>
              <a:spcBef>
                <a:spcPts val="0"/>
              </a:spcBef>
              <a:spcAft>
                <a:spcPts val="0"/>
              </a:spcAft>
              <a:buFont typeface="Courier New" panose="02070309020205020404" pitchFamily="49" charset="0"/>
              <a:buChar char="o"/>
              <a:tabLst>
                <a:tab pos="914400" algn="l"/>
              </a:tabLst>
            </a:pPr>
            <a:r>
              <a:rPr lang="en-US" sz="1100" b="1" u="sng" dirty="0">
                <a:effectLst/>
                <a:ea typeface="Calibri" panose="020F0502020204030204" pitchFamily="34" charset="0"/>
                <a:cs typeface="Times New Roman" panose="02020603050405020304" pitchFamily="18" charset="0"/>
              </a:rPr>
              <a:t>Faith: </a:t>
            </a:r>
            <a:endParaRPr lang="en-US" sz="1100" dirty="0">
              <a:effectLst/>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Courier New" panose="02070309020205020404" pitchFamily="49" charset="0"/>
              <a:buChar char="o"/>
              <a:tabLst>
                <a:tab pos="1371600" algn="l"/>
              </a:tabLst>
            </a:pPr>
            <a:r>
              <a:rPr lang="en-US" sz="1100" dirty="0">
                <a:effectLst/>
                <a:ea typeface="Calibri" panose="020F0502020204030204" pitchFamily="34" charset="0"/>
                <a:cs typeface="Times New Roman" panose="02020603050405020304" pitchFamily="18" charset="0"/>
              </a:rPr>
              <a:t>Most students felt challenged to grow in their faith, enjoyed Fr. Stef’s classroom visits, and understood what was going on during Mass. </a:t>
            </a:r>
          </a:p>
          <a:p>
            <a:pPr marL="1143000" marR="0" lvl="2" indent="-228600">
              <a:lnSpc>
                <a:spcPct val="107000"/>
              </a:lnSpc>
              <a:spcBef>
                <a:spcPts val="0"/>
              </a:spcBef>
              <a:spcAft>
                <a:spcPts val="0"/>
              </a:spcAft>
              <a:buFont typeface="Courier New" panose="02070309020205020404" pitchFamily="49" charset="0"/>
              <a:buChar char="o"/>
              <a:tabLst>
                <a:tab pos="1371600" algn="l"/>
              </a:tabLst>
            </a:pPr>
            <a:r>
              <a:rPr lang="en-US" sz="1100" dirty="0">
                <a:effectLst/>
                <a:ea typeface="Calibri" panose="020F0502020204030204" pitchFamily="34" charset="0"/>
                <a:cs typeface="Times New Roman" panose="02020603050405020304" pitchFamily="18" charset="0"/>
              </a:rPr>
              <a:t>Most students rated the service hour program as much better this year than last (parents were not as sure- likely as they were not as immersed in the program as the students)</a:t>
            </a:r>
          </a:p>
          <a:p>
            <a:pPr marL="1143000" marR="0" lvl="2" indent="-228600">
              <a:lnSpc>
                <a:spcPct val="107000"/>
              </a:lnSpc>
              <a:spcBef>
                <a:spcPts val="0"/>
              </a:spcBef>
              <a:spcAft>
                <a:spcPts val="0"/>
              </a:spcAft>
              <a:buFont typeface="Courier New" panose="02070309020205020404" pitchFamily="49" charset="0"/>
              <a:buChar char="o"/>
              <a:tabLst>
                <a:tab pos="1371600" algn="l"/>
              </a:tabLst>
            </a:pPr>
            <a:r>
              <a:rPr lang="en-US" sz="1100" dirty="0">
                <a:effectLst/>
                <a:ea typeface="Calibri" panose="020F0502020204030204" pitchFamily="34" charset="0"/>
                <a:cs typeface="Times New Roman" panose="02020603050405020304" pitchFamily="18" charset="0"/>
              </a:rPr>
              <a:t>Fr. Stef’s classroom visits were well-received and made the students feel important.  Students liked to ask Fr. Stef questions, thought he was funny, and liked to hear his personal stories, e.g. Ukraine.</a:t>
            </a:r>
          </a:p>
          <a:p>
            <a:pPr marL="1371600" marR="0">
              <a:lnSpc>
                <a:spcPct val="107000"/>
              </a:lnSpc>
              <a:spcBef>
                <a:spcPts val="0"/>
              </a:spcBef>
              <a:spcAft>
                <a:spcPts val="0"/>
              </a:spcAft>
            </a:pPr>
            <a:r>
              <a:rPr lang="en-US" sz="1100" dirty="0">
                <a:effectLst/>
                <a:ea typeface="Calibri" panose="020F0502020204030204" pitchFamily="34" charset="0"/>
                <a:cs typeface="Times New Roman" panose="02020603050405020304" pitchFamily="18" charset="0"/>
              </a:rPr>
              <a:t> </a:t>
            </a:r>
          </a:p>
          <a:p>
            <a:pPr marL="685800" marR="0" lvl="0" indent="-228600">
              <a:lnSpc>
                <a:spcPct val="107000"/>
              </a:lnSpc>
              <a:spcBef>
                <a:spcPts val="0"/>
              </a:spcBef>
              <a:spcAft>
                <a:spcPts val="0"/>
              </a:spcAft>
              <a:buFont typeface="Courier New" panose="02070309020205020404" pitchFamily="49" charset="0"/>
              <a:buChar char="o"/>
              <a:tabLst>
                <a:tab pos="457200" algn="l"/>
              </a:tabLst>
            </a:pPr>
            <a:r>
              <a:rPr lang="en-US" sz="1100" b="1" u="sng" dirty="0">
                <a:effectLst/>
                <a:ea typeface="Calibri" panose="020F0502020204030204" pitchFamily="34" charset="0"/>
                <a:cs typeface="Times New Roman" panose="02020603050405020304" pitchFamily="18" charset="0"/>
              </a:rPr>
              <a:t>Communication:</a:t>
            </a:r>
            <a:endParaRPr lang="en-US" sz="1100" dirty="0">
              <a:effectLst/>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Courier New" panose="02070309020205020404" pitchFamily="49" charset="0"/>
              <a:buChar char="o"/>
              <a:tabLst>
                <a:tab pos="1371600" algn="l"/>
              </a:tabLst>
            </a:pPr>
            <a:r>
              <a:rPr lang="en-US" sz="1100" dirty="0">
                <a:effectLst/>
                <a:ea typeface="Calibri" panose="020F0502020204030204" pitchFamily="34" charset="0"/>
                <a:cs typeface="Times New Roman" panose="02020603050405020304" pitchFamily="18" charset="0"/>
              </a:rPr>
              <a:t>Many parents loved the weekly newsletter</a:t>
            </a:r>
          </a:p>
          <a:p>
            <a:pPr marL="914400" marR="0">
              <a:lnSpc>
                <a:spcPct val="107000"/>
              </a:lnSpc>
              <a:spcBef>
                <a:spcPts val="0"/>
              </a:spcBef>
              <a:spcAft>
                <a:spcPts val="0"/>
              </a:spcAft>
            </a:pPr>
            <a:r>
              <a:rPr lang="en-US" sz="1100" dirty="0">
                <a:effectLst/>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mj-lt"/>
                <a:ea typeface="Calibri" panose="020F0502020204030204" pitchFamily="34" charset="0"/>
                <a:cs typeface="Times New Roman" panose="02020603050405020304" pitchFamily="18" charset="0"/>
              </a:rPr>
              <a:t> </a:t>
            </a:r>
          </a:p>
          <a:p>
            <a:pPr marL="914400" lvl="2" indent="-228600">
              <a:lnSpc>
                <a:spcPct val="107000"/>
              </a:lnSpc>
              <a:spcAft>
                <a:spcPts val="800"/>
              </a:spcAft>
              <a:buFont typeface="Courier New" panose="02070309020205020404" pitchFamily="49" charset="0"/>
              <a:buChar char="o"/>
            </a:pPr>
            <a:endParaRPr lang="en-US" sz="1100" dirty="0">
              <a:effectLst/>
              <a:latin typeface="+mj-lt"/>
              <a:ea typeface="Calibri" panose="020F0502020204030204" pitchFamily="34" charset="0"/>
              <a:cs typeface="Times New Roman" panose="02020603050405020304" pitchFamily="18" charset="0"/>
            </a:endParaRPr>
          </a:p>
          <a:p>
            <a:pPr>
              <a:lnSpc>
                <a:spcPct val="95000"/>
              </a:lnSpc>
            </a:pPr>
            <a:endParaRPr lang="en-US" sz="1400" dirty="0">
              <a:cs typeface="Calibri" panose="020F0502020204030204" pitchFamily="34" charset="0"/>
            </a:endParaRPr>
          </a:p>
          <a:p>
            <a:pPr>
              <a:lnSpc>
                <a:spcPct val="95000"/>
              </a:lnSpc>
            </a:pPr>
            <a:endParaRPr lang="en-US" sz="1400" dirty="0">
              <a:cs typeface="Calibri" panose="020F0502020204030204" pitchFamily="34" charset="0"/>
            </a:endParaRPr>
          </a:p>
          <a:p>
            <a:pPr>
              <a:lnSpc>
                <a:spcPct val="95000"/>
              </a:lnSpc>
            </a:pPr>
            <a:endParaRPr lang="en-US" sz="1400" dirty="0">
              <a:cs typeface="Calibri" panose="020F0502020204030204" pitchFamily="34" charset="0"/>
            </a:endParaRPr>
          </a:p>
        </p:txBody>
      </p:sp>
    </p:spTree>
    <p:extLst>
      <p:ext uri="{BB962C8B-B14F-4D97-AF65-F5344CB8AC3E}">
        <p14:creationId xmlns:p14="http://schemas.microsoft.com/office/powerpoint/2010/main" val="1360966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85E748F-B2CC-B662-26F2-0AAB5C7D0D9E}"/>
              </a:ext>
            </a:extLst>
          </p:cNvPr>
          <p:cNvSpPr txBox="1"/>
          <p:nvPr/>
        </p:nvSpPr>
        <p:spPr>
          <a:xfrm>
            <a:off x="1102113" y="304800"/>
            <a:ext cx="10172549" cy="443198"/>
          </a:xfrm>
          <a:prstGeom prst="rect">
            <a:avLst/>
          </a:prstGeom>
          <a:solidFill>
            <a:schemeClr val="accent3">
              <a:lumMod val="75000"/>
            </a:schemeClr>
          </a:solidFill>
        </p:spPr>
        <p:txBody>
          <a:bodyPr wrap="square" rtlCol="0">
            <a:spAutoFit/>
          </a:bodyPr>
          <a:lstStyle/>
          <a:p>
            <a:pPr algn="ctr">
              <a:lnSpc>
                <a:spcPct val="95000"/>
              </a:lnSpc>
            </a:pPr>
            <a:r>
              <a:rPr lang="en-US" dirty="0">
                <a:solidFill>
                  <a:srgbClr val="FFCC00"/>
                </a:solidFill>
                <a:cs typeface="Calibri" panose="020F0502020204030204" pitchFamily="34" charset="0"/>
              </a:rPr>
              <a:t>Key Findings</a:t>
            </a:r>
          </a:p>
        </p:txBody>
      </p:sp>
      <p:sp>
        <p:nvSpPr>
          <p:cNvPr id="4" name="Slide Number Placeholder 3">
            <a:extLst>
              <a:ext uri="{FF2B5EF4-FFF2-40B4-BE49-F238E27FC236}">
                <a16:creationId xmlns:a16="http://schemas.microsoft.com/office/drawing/2014/main" id="{7DBE332A-744E-D602-115E-0E030493FD44}"/>
              </a:ext>
            </a:extLst>
          </p:cNvPr>
          <p:cNvSpPr>
            <a:spLocks noGrp="1"/>
          </p:cNvSpPr>
          <p:nvPr>
            <p:ph type="sldNum" sz="quarter" idx="12"/>
          </p:nvPr>
        </p:nvSpPr>
        <p:spPr>
          <a:xfrm>
            <a:off x="10648310" y="6414111"/>
            <a:ext cx="1107518" cy="320675"/>
          </a:xfrm>
        </p:spPr>
        <p:txBody>
          <a:bodyPr/>
          <a:lstStyle/>
          <a:p>
            <a:fld id="{DA60BA0E-20D0-4E7C-B286-26C960A6788F}" type="slidenum">
              <a:rPr lang="en-US" sz="900" smtClean="0"/>
              <a:t>4</a:t>
            </a:fld>
            <a:endParaRPr lang="en-US" sz="900" dirty="0"/>
          </a:p>
        </p:txBody>
      </p:sp>
      <p:sp>
        <p:nvSpPr>
          <p:cNvPr id="13" name="TextBox 12">
            <a:extLst>
              <a:ext uri="{FF2B5EF4-FFF2-40B4-BE49-F238E27FC236}">
                <a16:creationId xmlns:a16="http://schemas.microsoft.com/office/drawing/2014/main" id="{CDF82AD5-8559-BF30-AEC6-CA4F239391EA}"/>
              </a:ext>
            </a:extLst>
          </p:cNvPr>
          <p:cNvSpPr txBox="1"/>
          <p:nvPr/>
        </p:nvSpPr>
        <p:spPr>
          <a:xfrm>
            <a:off x="1159186" y="990600"/>
            <a:ext cx="10172549" cy="6947479"/>
          </a:xfrm>
          <a:prstGeom prst="rect">
            <a:avLst/>
          </a:prstGeom>
          <a:noFill/>
        </p:spPr>
        <p:txBody>
          <a:bodyPr wrap="square" rtlCol="0">
            <a:spAutoFit/>
          </a:bodyPr>
          <a:lstStyle/>
          <a:p>
            <a:pPr algn="ctr"/>
            <a:r>
              <a:rPr lang="en-US" sz="1400" b="1" u="sng" dirty="0">
                <a:cs typeface="Calibri" panose="020F0502020204030204" pitchFamily="34" charset="0"/>
              </a:rPr>
              <a:t>OPPORTUNITIES</a:t>
            </a:r>
          </a:p>
          <a:p>
            <a:endParaRPr lang="en-US" sz="1400" b="1" dirty="0">
              <a:cs typeface="Calibri" panose="020F0502020204030204" pitchFamily="34" charset="0"/>
            </a:endParaRPr>
          </a:p>
          <a:p>
            <a:pPr marL="685800" marR="0" lvl="0" indent="-228600">
              <a:lnSpc>
                <a:spcPct val="107000"/>
              </a:lnSpc>
              <a:spcBef>
                <a:spcPts val="0"/>
              </a:spcBef>
              <a:spcAft>
                <a:spcPts val="0"/>
              </a:spcAft>
              <a:buFont typeface="Courier New" panose="02070309020205020404" pitchFamily="49" charset="0"/>
              <a:buChar char="o"/>
            </a:pPr>
            <a:r>
              <a:rPr lang="en-US" sz="1100" b="1" u="sng" dirty="0">
                <a:effectLst/>
                <a:ea typeface="Calibri" panose="020F0502020204030204" pitchFamily="34" charset="0"/>
                <a:cs typeface="Calibri" panose="020F0502020204030204" pitchFamily="34" charset="0"/>
              </a:rPr>
              <a:t>Environment:</a:t>
            </a:r>
            <a:endParaRPr lang="en-US" sz="1100" dirty="0">
              <a:effectLst/>
              <a:ea typeface="Calibri" panose="020F0502020204030204" pitchFamily="34" charset="0"/>
              <a:cs typeface="Times New Roman" panose="02020603050405020304" pitchFamily="18" charset="0"/>
            </a:endParaRPr>
          </a:p>
          <a:p>
            <a:pPr marL="914400" lvl="2" indent="-228600">
              <a:lnSpc>
                <a:spcPct val="107000"/>
              </a:lnSpc>
              <a:buFont typeface="Courier New" panose="02070309020205020404" pitchFamily="49" charset="0"/>
              <a:buChar char="o"/>
            </a:pPr>
            <a:r>
              <a:rPr lang="en-US" sz="1100" b="1" dirty="0">
                <a:effectLst/>
                <a:ea typeface="Calibri" panose="020F0502020204030204" pitchFamily="34" charset="0"/>
                <a:cs typeface="Calibri" panose="020F0502020204030204" pitchFamily="34" charset="0"/>
              </a:rPr>
              <a:t>According to students and parents: </a:t>
            </a:r>
            <a:endParaRPr lang="en-US" sz="1100" dirty="0">
              <a:effectLst/>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1100" dirty="0">
                <a:effectLst/>
                <a:ea typeface="Calibri" panose="020F0502020204030204" pitchFamily="34" charset="0"/>
                <a:cs typeface="Calibri" panose="020F0502020204030204" pitchFamily="34" charset="0"/>
              </a:rPr>
              <a:t>Our mission was not clearly communicated/understood by all</a:t>
            </a:r>
            <a:endParaRPr lang="en-US" sz="1100" dirty="0">
              <a:effectLst/>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1100" dirty="0">
                <a:effectLst/>
                <a:ea typeface="Calibri" panose="020F0502020204030204" pitchFamily="34" charset="0"/>
                <a:cs typeface="Calibri" panose="020F0502020204030204" pitchFamily="34" charset="0"/>
              </a:rPr>
              <a:t>The school’s mission did not drive all aspects, activities, and decisions of the school</a:t>
            </a:r>
            <a:endParaRPr lang="en-US" sz="1100" dirty="0">
              <a:effectLst/>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1100" dirty="0">
                <a:effectLst/>
                <a:ea typeface="Calibri" panose="020F0502020204030204" pitchFamily="34" charset="0"/>
                <a:cs typeface="Calibri" panose="020F0502020204030204" pitchFamily="34" charset="0"/>
              </a:rPr>
              <a:t>Some said that students were not held accountable for their behavior in a fair and just manner - discipline was not consistent and sometimes all students were punished for the actions of a few children.  Parents were not pleased that recess was withheld as a punishment.</a:t>
            </a:r>
            <a:endParaRPr lang="en-US" sz="1100" dirty="0">
              <a:effectLst/>
              <a:ea typeface="Calibri" panose="020F0502020204030204" pitchFamily="34" charset="0"/>
              <a:cs typeface="Times New Roman" panose="02020603050405020304" pitchFamily="18" charset="0"/>
            </a:endParaRPr>
          </a:p>
          <a:p>
            <a:pPr marL="914400" marR="0" lvl="1" indent="-228600">
              <a:lnSpc>
                <a:spcPct val="107000"/>
              </a:lnSpc>
              <a:spcBef>
                <a:spcPts val="0"/>
              </a:spcBef>
              <a:spcAft>
                <a:spcPts val="800"/>
              </a:spcAft>
              <a:buFont typeface="Courier New" panose="02070309020205020404" pitchFamily="49" charset="0"/>
              <a:buChar char="o"/>
            </a:pPr>
            <a:r>
              <a:rPr lang="en-US" sz="1100" b="1" dirty="0">
                <a:effectLst/>
                <a:ea typeface="Calibri" panose="020F0502020204030204" pitchFamily="34" charset="0"/>
                <a:cs typeface="Calibri" panose="020F0502020204030204" pitchFamily="34" charset="0"/>
              </a:rPr>
              <a:t>Nearly half of the students said that students did not show respect for one another. </a:t>
            </a:r>
          </a:p>
          <a:p>
            <a:pPr marL="685800" marR="0" lvl="0" indent="-228600">
              <a:lnSpc>
                <a:spcPct val="107000"/>
              </a:lnSpc>
              <a:spcBef>
                <a:spcPts val="0"/>
              </a:spcBef>
              <a:spcAft>
                <a:spcPts val="0"/>
              </a:spcAft>
              <a:buFont typeface="Courier New" panose="02070309020205020404" pitchFamily="49" charset="0"/>
              <a:buChar char="o"/>
            </a:pPr>
            <a:r>
              <a:rPr lang="en-US" sz="1100" b="1" u="sng" dirty="0">
                <a:effectLst/>
                <a:ea typeface="Calibri" panose="020F0502020204030204" pitchFamily="34" charset="0"/>
                <a:cs typeface="Calibri" panose="020F0502020204030204" pitchFamily="34" charset="0"/>
              </a:rPr>
              <a:t>Faith: </a:t>
            </a:r>
            <a:endParaRPr lang="en-US" sz="1100" dirty="0">
              <a:effectLst/>
              <a:ea typeface="Calibri" panose="020F0502020204030204" pitchFamily="34" charset="0"/>
              <a:cs typeface="Times New Roman" panose="02020603050405020304" pitchFamily="18" charset="0"/>
            </a:endParaRPr>
          </a:p>
          <a:p>
            <a:pPr marL="914400" marR="0" lvl="1" indent="-228600">
              <a:lnSpc>
                <a:spcPct val="107000"/>
              </a:lnSpc>
              <a:spcBef>
                <a:spcPts val="0"/>
              </a:spcBef>
              <a:spcAft>
                <a:spcPts val="0"/>
              </a:spcAft>
              <a:buFont typeface="Courier New" panose="02070309020205020404" pitchFamily="49" charset="0"/>
              <a:buChar char="o"/>
            </a:pPr>
            <a:r>
              <a:rPr lang="en-US" sz="1100" dirty="0">
                <a:effectLst/>
                <a:ea typeface="Calibri" panose="020F0502020204030204" pitchFamily="34" charset="0"/>
                <a:cs typeface="Calibri" panose="020F0502020204030204" pitchFamily="34" charset="0"/>
              </a:rPr>
              <a:t>Many asked to see more service opportunities offered – a call for more service opportunities at all levels (not just 5</a:t>
            </a:r>
            <a:r>
              <a:rPr lang="en-US" sz="1100" baseline="30000" dirty="0">
                <a:effectLst/>
                <a:ea typeface="Calibri" panose="020F0502020204030204" pitchFamily="34" charset="0"/>
                <a:cs typeface="Calibri" panose="020F0502020204030204" pitchFamily="34" charset="0"/>
              </a:rPr>
              <a:t>th</a:t>
            </a:r>
            <a:r>
              <a:rPr lang="en-US" sz="1100" dirty="0">
                <a:effectLst/>
                <a:ea typeface="Calibri" panose="020F0502020204030204" pitchFamily="34" charset="0"/>
                <a:cs typeface="Calibri" panose="020F0502020204030204" pitchFamily="34" charset="0"/>
              </a:rPr>
              <a:t>-8</a:t>
            </a:r>
            <a:r>
              <a:rPr lang="en-US" sz="1100" baseline="30000" dirty="0">
                <a:effectLst/>
                <a:ea typeface="Calibri" panose="020F0502020204030204" pitchFamily="34" charset="0"/>
                <a:cs typeface="Calibri" panose="020F0502020204030204" pitchFamily="34" charset="0"/>
              </a:rPr>
              <a:t>th</a:t>
            </a:r>
            <a:r>
              <a:rPr lang="en-US" sz="1100" dirty="0">
                <a:effectLst/>
                <a:ea typeface="Calibri" panose="020F0502020204030204" pitchFamily="34" charset="0"/>
                <a:cs typeface="Calibri" panose="020F0502020204030204" pitchFamily="34" charset="0"/>
              </a:rPr>
              <a:t>).  </a:t>
            </a:r>
            <a:endParaRPr lang="en-US" sz="1100" dirty="0">
              <a:effectLst/>
              <a:ea typeface="Calibri" panose="020F0502020204030204" pitchFamily="34" charset="0"/>
              <a:cs typeface="Times New Roman" panose="02020603050405020304" pitchFamily="18" charset="0"/>
            </a:endParaRPr>
          </a:p>
          <a:p>
            <a:pPr marL="914400" marR="0" lvl="1" indent="-228600">
              <a:lnSpc>
                <a:spcPct val="107000"/>
              </a:lnSpc>
              <a:spcBef>
                <a:spcPts val="0"/>
              </a:spcBef>
              <a:spcAft>
                <a:spcPts val="0"/>
              </a:spcAft>
              <a:buFont typeface="Courier New" panose="02070309020205020404" pitchFamily="49" charset="0"/>
              <a:buChar char="o"/>
            </a:pPr>
            <a:r>
              <a:rPr lang="en-US" sz="1100" dirty="0">
                <a:effectLst/>
                <a:ea typeface="Calibri" panose="020F0502020204030204" pitchFamily="34" charset="0"/>
                <a:cs typeface="Calibri" panose="020F0502020204030204" pitchFamily="34" charset="0"/>
              </a:rPr>
              <a:t>Children were more likely to say they attend weekly Mass than their parents. </a:t>
            </a:r>
            <a:endParaRPr lang="en-US" sz="1100" dirty="0">
              <a:effectLst/>
              <a:ea typeface="Calibri" panose="020F0502020204030204" pitchFamily="34" charset="0"/>
              <a:cs typeface="Times New Roman" panose="02020603050405020304" pitchFamily="18" charset="0"/>
            </a:endParaRPr>
          </a:p>
          <a:p>
            <a:pPr marL="914400" marR="0" lvl="1" indent="-228600">
              <a:lnSpc>
                <a:spcPct val="107000"/>
              </a:lnSpc>
              <a:spcBef>
                <a:spcPts val="0"/>
              </a:spcBef>
              <a:spcAft>
                <a:spcPts val="0"/>
              </a:spcAft>
              <a:buFont typeface="Courier New" panose="02070309020205020404" pitchFamily="49" charset="0"/>
              <a:buChar char="o"/>
            </a:pPr>
            <a:r>
              <a:rPr lang="en-US" sz="1100" dirty="0">
                <a:effectLst/>
                <a:ea typeface="Calibri" panose="020F0502020204030204" pitchFamily="34" charset="0"/>
                <a:cs typeface="Calibri" panose="020F0502020204030204" pitchFamily="34" charset="0"/>
              </a:rPr>
              <a:t>The main reason for missing Mass was lack of time.  </a:t>
            </a:r>
            <a:endParaRPr lang="en-US" sz="1100" dirty="0">
              <a:effectLst/>
              <a:ea typeface="Calibri" panose="020F0502020204030204" pitchFamily="34" charset="0"/>
              <a:cs typeface="Times New Roman" panose="02020603050405020304" pitchFamily="18" charset="0"/>
            </a:endParaRPr>
          </a:p>
          <a:p>
            <a:pPr marL="914400" marR="0" lvl="1" indent="-228600">
              <a:lnSpc>
                <a:spcPct val="107000"/>
              </a:lnSpc>
              <a:spcBef>
                <a:spcPts val="0"/>
              </a:spcBef>
              <a:spcAft>
                <a:spcPts val="0"/>
              </a:spcAft>
              <a:buFont typeface="Courier New" panose="02070309020205020404" pitchFamily="49" charset="0"/>
              <a:buChar char="o"/>
            </a:pPr>
            <a:r>
              <a:rPr lang="en-US" sz="1100" dirty="0">
                <a:effectLst/>
                <a:ea typeface="Calibri" panose="020F0502020204030204" pitchFamily="34" charset="0"/>
                <a:cs typeface="Calibri" panose="020F0502020204030204" pitchFamily="34" charset="0"/>
              </a:rPr>
              <a:t>Students asked to see Fr. Stef visit more often.</a:t>
            </a:r>
            <a:endParaRPr lang="en-US" sz="1100" dirty="0">
              <a:effectLst/>
              <a:ea typeface="Calibri" panose="020F0502020204030204" pitchFamily="34" charset="0"/>
              <a:cs typeface="Times New Roman" panose="02020603050405020304" pitchFamily="18" charset="0"/>
            </a:endParaRPr>
          </a:p>
          <a:p>
            <a:pPr marL="914400" marR="0">
              <a:lnSpc>
                <a:spcPct val="107000"/>
              </a:lnSpc>
              <a:spcBef>
                <a:spcPts val="0"/>
              </a:spcBef>
              <a:spcAft>
                <a:spcPts val="0"/>
              </a:spcAft>
            </a:pPr>
            <a:r>
              <a:rPr lang="en-US" sz="1100" dirty="0">
                <a:effectLst/>
                <a:ea typeface="Calibri" panose="020F0502020204030204" pitchFamily="34" charset="0"/>
                <a:cs typeface="Calibri" panose="020F0502020204030204" pitchFamily="34" charset="0"/>
              </a:rPr>
              <a:t> </a:t>
            </a:r>
            <a:endParaRPr lang="en-US" sz="1100" dirty="0">
              <a:effectLst/>
              <a:ea typeface="Calibri" panose="020F0502020204030204" pitchFamily="34" charset="0"/>
              <a:cs typeface="Times New Roman" panose="02020603050405020304" pitchFamily="18" charset="0"/>
            </a:endParaRPr>
          </a:p>
          <a:p>
            <a:pPr marL="685800" marR="0" lvl="0" indent="-228600">
              <a:lnSpc>
                <a:spcPct val="107000"/>
              </a:lnSpc>
              <a:spcBef>
                <a:spcPts val="0"/>
              </a:spcBef>
              <a:spcAft>
                <a:spcPts val="0"/>
              </a:spcAft>
              <a:buFont typeface="Courier New" panose="02070309020205020404" pitchFamily="49" charset="0"/>
              <a:buChar char="o"/>
            </a:pPr>
            <a:r>
              <a:rPr lang="en-US" sz="1100" b="1" u="sng" dirty="0">
                <a:effectLst/>
                <a:ea typeface="Calibri" panose="020F0502020204030204" pitchFamily="34" charset="0"/>
                <a:cs typeface="Calibri" panose="020F0502020204030204" pitchFamily="34" charset="0"/>
              </a:rPr>
              <a:t>Communication: </a:t>
            </a:r>
            <a:endParaRPr lang="en-US" sz="1100" dirty="0">
              <a:effectLst/>
              <a:ea typeface="Calibri" panose="020F0502020204030204" pitchFamily="34" charset="0"/>
              <a:cs typeface="Times New Roman" panose="02020603050405020304" pitchFamily="18" charset="0"/>
            </a:endParaRPr>
          </a:p>
          <a:p>
            <a:pPr marL="914400" marR="0" lvl="1" indent="-228600">
              <a:lnSpc>
                <a:spcPct val="107000"/>
              </a:lnSpc>
              <a:spcBef>
                <a:spcPts val="0"/>
              </a:spcBef>
              <a:spcAft>
                <a:spcPts val="0"/>
              </a:spcAft>
              <a:buFont typeface="Courier New" panose="02070309020205020404" pitchFamily="49" charset="0"/>
              <a:buChar char="o"/>
            </a:pPr>
            <a:r>
              <a:rPr lang="en-US" sz="1100" dirty="0">
                <a:effectLst/>
                <a:ea typeface="Calibri" panose="020F0502020204030204" pitchFamily="34" charset="0"/>
                <a:cs typeface="Calibri" panose="020F0502020204030204" pitchFamily="34" charset="0"/>
              </a:rPr>
              <a:t>Parents noted a varied communication with parents about academic, behavioral, and classroom activities.</a:t>
            </a:r>
            <a:endParaRPr lang="en-US" sz="1100" dirty="0">
              <a:effectLst/>
              <a:ea typeface="Calibri" panose="020F0502020204030204" pitchFamily="34" charset="0"/>
              <a:cs typeface="Times New Roman" panose="02020603050405020304" pitchFamily="18" charset="0"/>
            </a:endParaRPr>
          </a:p>
          <a:p>
            <a:pPr marL="914400" marR="0" lvl="1" indent="-228600">
              <a:lnSpc>
                <a:spcPct val="107000"/>
              </a:lnSpc>
              <a:spcBef>
                <a:spcPts val="0"/>
              </a:spcBef>
              <a:spcAft>
                <a:spcPts val="0"/>
              </a:spcAft>
              <a:buFont typeface="Courier New" panose="02070309020205020404" pitchFamily="49" charset="0"/>
              <a:buChar char="o"/>
            </a:pPr>
            <a:r>
              <a:rPr lang="en-US" sz="1100" dirty="0">
                <a:effectLst/>
                <a:ea typeface="Calibri" panose="020F0502020204030204" pitchFamily="34" charset="0"/>
                <a:cs typeface="Calibri" panose="020F0502020204030204" pitchFamily="34" charset="0"/>
              </a:rPr>
              <a:t>Parents mentioned not seeing MAP scores unless they asked for the scores.  </a:t>
            </a:r>
            <a:endParaRPr lang="en-US" sz="1100" dirty="0">
              <a:effectLst/>
              <a:ea typeface="Calibri" panose="020F0502020204030204" pitchFamily="34" charset="0"/>
              <a:cs typeface="Times New Roman" panose="02020603050405020304" pitchFamily="18" charset="0"/>
            </a:endParaRPr>
          </a:p>
          <a:p>
            <a:pPr marL="914400" marR="0">
              <a:lnSpc>
                <a:spcPct val="107000"/>
              </a:lnSpc>
              <a:spcBef>
                <a:spcPts val="0"/>
              </a:spcBef>
              <a:spcAft>
                <a:spcPts val="0"/>
              </a:spcAft>
            </a:pPr>
            <a:r>
              <a:rPr lang="en-US" sz="1100" dirty="0">
                <a:effectLst/>
                <a:ea typeface="Calibri" panose="020F0502020204030204" pitchFamily="34" charset="0"/>
                <a:cs typeface="Calibri" panose="020F0502020204030204" pitchFamily="34" charset="0"/>
              </a:rPr>
              <a:t> </a:t>
            </a:r>
            <a:endParaRPr lang="en-US" sz="1100" dirty="0">
              <a:effectLst/>
              <a:ea typeface="Calibri" panose="020F0502020204030204" pitchFamily="34" charset="0"/>
              <a:cs typeface="Times New Roman" panose="02020603050405020304" pitchFamily="18" charset="0"/>
            </a:endParaRPr>
          </a:p>
          <a:p>
            <a:pPr marL="685800" marR="0" lvl="0" indent="-228600">
              <a:lnSpc>
                <a:spcPct val="107000"/>
              </a:lnSpc>
              <a:spcBef>
                <a:spcPts val="0"/>
              </a:spcBef>
              <a:spcAft>
                <a:spcPts val="0"/>
              </a:spcAft>
              <a:buFont typeface="Courier New" panose="02070309020205020404" pitchFamily="49" charset="0"/>
              <a:buChar char="o"/>
            </a:pPr>
            <a:r>
              <a:rPr lang="en-US" sz="1100" b="1" u="sng" dirty="0">
                <a:effectLst/>
                <a:ea typeface="Calibri" panose="020F0502020204030204" pitchFamily="34" charset="0"/>
                <a:cs typeface="Calibri" panose="020F0502020204030204" pitchFamily="34" charset="0"/>
              </a:rPr>
              <a:t>Teacher Resources: </a:t>
            </a:r>
            <a:endParaRPr lang="en-US" sz="1100" dirty="0">
              <a:effectLst/>
              <a:ea typeface="Calibri" panose="020F0502020204030204" pitchFamily="34" charset="0"/>
              <a:cs typeface="Times New Roman" panose="02020603050405020304" pitchFamily="18" charset="0"/>
            </a:endParaRPr>
          </a:p>
          <a:p>
            <a:pPr marL="914400" marR="0" lvl="1" indent="-228600">
              <a:lnSpc>
                <a:spcPct val="107000"/>
              </a:lnSpc>
              <a:spcBef>
                <a:spcPts val="0"/>
              </a:spcBef>
              <a:spcAft>
                <a:spcPts val="0"/>
              </a:spcAft>
              <a:buFont typeface="Courier New" panose="02070309020205020404" pitchFamily="49" charset="0"/>
              <a:buChar char="o"/>
            </a:pPr>
            <a:r>
              <a:rPr lang="en-US" sz="1100" dirty="0">
                <a:effectLst/>
                <a:ea typeface="Calibri" panose="020F0502020204030204" pitchFamily="34" charset="0"/>
                <a:cs typeface="Calibri" panose="020F0502020204030204" pitchFamily="34" charset="0"/>
              </a:rPr>
              <a:t>50% of teachers were satisfied with this year’s training.  </a:t>
            </a:r>
            <a:endParaRPr lang="en-US" sz="1100" dirty="0">
              <a:effectLst/>
              <a:ea typeface="Calibri" panose="020F0502020204030204" pitchFamily="34" charset="0"/>
              <a:cs typeface="Times New Roman" panose="02020603050405020304" pitchFamily="18" charset="0"/>
            </a:endParaRPr>
          </a:p>
          <a:p>
            <a:pPr marL="914400" marR="0" lvl="1" indent="-228600">
              <a:lnSpc>
                <a:spcPct val="107000"/>
              </a:lnSpc>
              <a:spcBef>
                <a:spcPts val="0"/>
              </a:spcBef>
              <a:spcAft>
                <a:spcPts val="0"/>
              </a:spcAft>
              <a:buFont typeface="Courier New" panose="02070309020205020404" pitchFamily="49" charset="0"/>
              <a:buChar char="o"/>
            </a:pPr>
            <a:r>
              <a:rPr lang="en-US" sz="1100" dirty="0">
                <a:effectLst/>
                <a:ea typeface="Calibri" panose="020F0502020204030204" pitchFamily="34" charset="0"/>
                <a:cs typeface="Calibri" panose="020F0502020204030204" pitchFamily="34" charset="0"/>
              </a:rPr>
              <a:t>There was some room to improve teacher/work life balance, available resources, and facilities.</a:t>
            </a:r>
            <a:endParaRPr lang="en-US" sz="1100" dirty="0">
              <a:effectLst/>
              <a:ea typeface="Calibri" panose="020F0502020204030204" pitchFamily="34" charset="0"/>
              <a:cs typeface="Times New Roman" panose="02020603050405020304" pitchFamily="18" charset="0"/>
            </a:endParaRPr>
          </a:p>
          <a:p>
            <a:pPr marL="914400" marR="0">
              <a:lnSpc>
                <a:spcPct val="107000"/>
              </a:lnSpc>
              <a:spcBef>
                <a:spcPts val="0"/>
              </a:spcBef>
              <a:spcAft>
                <a:spcPts val="0"/>
              </a:spcAft>
            </a:pPr>
            <a:r>
              <a:rPr lang="en-US" sz="1100" dirty="0">
                <a:effectLst/>
                <a:ea typeface="Calibri" panose="020F0502020204030204" pitchFamily="34" charset="0"/>
                <a:cs typeface="Calibri" panose="020F0502020204030204" pitchFamily="34" charset="0"/>
              </a:rPr>
              <a:t> </a:t>
            </a:r>
            <a:endParaRPr lang="en-US" sz="1100" dirty="0">
              <a:effectLst/>
              <a:ea typeface="Calibri" panose="020F0502020204030204" pitchFamily="34" charset="0"/>
              <a:cs typeface="Times New Roman" panose="02020603050405020304" pitchFamily="18" charset="0"/>
            </a:endParaRPr>
          </a:p>
          <a:p>
            <a:pPr marL="685800" marR="0" lvl="0" indent="-228600">
              <a:lnSpc>
                <a:spcPct val="107000"/>
              </a:lnSpc>
              <a:spcBef>
                <a:spcPts val="0"/>
              </a:spcBef>
              <a:spcAft>
                <a:spcPts val="0"/>
              </a:spcAft>
              <a:buFont typeface="Courier New" panose="02070309020205020404" pitchFamily="49" charset="0"/>
              <a:buChar char="o"/>
            </a:pPr>
            <a:r>
              <a:rPr lang="en-US" sz="1100" b="1" u="sng" dirty="0">
                <a:effectLst/>
                <a:ea typeface="Calibri" panose="020F0502020204030204" pitchFamily="34" charset="0"/>
                <a:cs typeface="Calibri" panose="020F0502020204030204" pitchFamily="34" charset="0"/>
              </a:rPr>
              <a:t>Offerings: </a:t>
            </a:r>
            <a:endParaRPr lang="en-US" sz="1100" dirty="0">
              <a:effectLst/>
              <a:ea typeface="Calibri" panose="020F0502020204030204" pitchFamily="34" charset="0"/>
              <a:cs typeface="Times New Roman" panose="02020603050405020304" pitchFamily="18" charset="0"/>
            </a:endParaRPr>
          </a:p>
          <a:p>
            <a:pPr marL="914400" marR="0" lvl="1" indent="-228600">
              <a:lnSpc>
                <a:spcPct val="107000"/>
              </a:lnSpc>
              <a:spcBef>
                <a:spcPts val="0"/>
              </a:spcBef>
              <a:spcAft>
                <a:spcPts val="0"/>
              </a:spcAft>
              <a:buFont typeface="Courier New" panose="02070309020205020404" pitchFamily="49" charset="0"/>
              <a:buChar char="o"/>
            </a:pPr>
            <a:r>
              <a:rPr lang="en-US" sz="1100" dirty="0">
                <a:effectLst/>
                <a:ea typeface="Calibri" panose="020F0502020204030204" pitchFamily="34" charset="0"/>
                <a:cs typeface="Calibri" panose="020F0502020204030204" pitchFamily="34" charset="0"/>
              </a:rPr>
              <a:t>Extracurricular activities/clubs and more diverse specials options for junior high were desired.  </a:t>
            </a:r>
            <a:endParaRPr lang="en-US" sz="1100" dirty="0">
              <a:effectLst/>
              <a:ea typeface="Calibri" panose="020F0502020204030204" pitchFamily="34" charset="0"/>
              <a:cs typeface="Times New Roman" panose="02020603050405020304" pitchFamily="18" charset="0"/>
            </a:endParaRPr>
          </a:p>
          <a:p>
            <a:pPr marL="914400" marR="0" lvl="1" indent="-228600">
              <a:lnSpc>
                <a:spcPct val="107000"/>
              </a:lnSpc>
              <a:spcBef>
                <a:spcPts val="0"/>
              </a:spcBef>
              <a:spcAft>
                <a:spcPts val="0"/>
              </a:spcAft>
              <a:buFont typeface="Courier New" panose="02070309020205020404" pitchFamily="49" charset="0"/>
              <a:buChar char="o"/>
            </a:pPr>
            <a:r>
              <a:rPr lang="en-US" sz="1100" dirty="0">
                <a:effectLst/>
                <a:ea typeface="Calibri" panose="020F0502020204030204" pitchFamily="34" charset="0"/>
                <a:cs typeface="Calibri" panose="020F0502020204030204" pitchFamily="34" charset="0"/>
              </a:rPr>
              <a:t>Cafeteria and cafeteria food received the lowest scores among all offerings.  </a:t>
            </a:r>
            <a:endParaRPr lang="en-US" sz="1100" dirty="0">
              <a:effectLst/>
              <a:ea typeface="Calibri" panose="020F0502020204030204" pitchFamily="34" charset="0"/>
              <a:cs typeface="Times New Roman" panose="02020603050405020304" pitchFamily="18" charset="0"/>
            </a:endParaRPr>
          </a:p>
          <a:p>
            <a:pPr marL="914400" marR="0" lvl="1" indent="-228600">
              <a:lnSpc>
                <a:spcPct val="107000"/>
              </a:lnSpc>
              <a:spcBef>
                <a:spcPts val="0"/>
              </a:spcBef>
              <a:spcAft>
                <a:spcPts val="0"/>
              </a:spcAft>
              <a:buFont typeface="Courier New" panose="02070309020205020404" pitchFamily="49" charset="0"/>
              <a:buChar char="o"/>
            </a:pPr>
            <a:r>
              <a:rPr lang="en-US" sz="1100" dirty="0">
                <a:effectLst/>
                <a:ea typeface="Calibri" panose="020F0502020204030204" pitchFamily="34" charset="0"/>
                <a:cs typeface="Calibri" panose="020F0502020204030204" pitchFamily="34" charset="0"/>
              </a:rPr>
              <a:t>Afterschool program could use some improvement. </a:t>
            </a:r>
            <a:endParaRPr lang="en-US" sz="1100" dirty="0">
              <a:effectLst/>
              <a:ea typeface="Calibri" panose="020F0502020204030204" pitchFamily="34" charset="0"/>
              <a:cs typeface="Times New Roman" panose="02020603050405020304" pitchFamily="18" charset="0"/>
            </a:endParaRPr>
          </a:p>
          <a:p>
            <a:pPr marL="914400" marR="0" lvl="1" indent="-228600">
              <a:lnSpc>
                <a:spcPct val="107000"/>
              </a:lnSpc>
              <a:spcBef>
                <a:spcPts val="0"/>
              </a:spcBef>
              <a:spcAft>
                <a:spcPts val="0"/>
              </a:spcAft>
              <a:buFont typeface="Courier New" panose="02070309020205020404" pitchFamily="49" charset="0"/>
              <a:buChar char="o"/>
            </a:pPr>
            <a:r>
              <a:rPr lang="en-US" sz="1100" dirty="0">
                <a:effectLst/>
                <a:ea typeface="Calibri" panose="020F0502020204030204" pitchFamily="34" charset="0"/>
                <a:cs typeface="Calibri" panose="020F0502020204030204" pitchFamily="34" charset="0"/>
              </a:rPr>
              <a:t>Parents saw an opportunity in the computer lab.  </a:t>
            </a:r>
            <a:endParaRPr lang="en-US" sz="1100" dirty="0">
              <a:effectLst/>
              <a:ea typeface="Calibri" panose="020F0502020204030204" pitchFamily="34" charset="0"/>
              <a:cs typeface="Times New Roman" panose="02020603050405020304" pitchFamily="18" charset="0"/>
            </a:endParaRPr>
          </a:p>
          <a:p>
            <a:pPr marL="914400" marR="0" lvl="1" indent="-228600">
              <a:lnSpc>
                <a:spcPct val="107000"/>
              </a:lnSpc>
              <a:spcBef>
                <a:spcPts val="0"/>
              </a:spcBef>
              <a:spcAft>
                <a:spcPts val="800"/>
              </a:spcAft>
              <a:buFont typeface="Courier New" panose="02070309020205020404" pitchFamily="49" charset="0"/>
              <a:buChar char="o"/>
            </a:pPr>
            <a:r>
              <a:rPr lang="en-US" sz="1100" dirty="0">
                <a:effectLst/>
                <a:ea typeface="Calibri" panose="020F0502020204030204" pitchFamily="34" charset="0"/>
                <a:cs typeface="Calibri" panose="020F0502020204030204" pitchFamily="34" charset="0"/>
              </a:rPr>
              <a:t>Lack of play time in gym class.  </a:t>
            </a:r>
            <a:endParaRPr lang="en-US" sz="1100" dirty="0">
              <a:effectLst/>
              <a:ea typeface="Calibri" panose="020F0502020204030204" pitchFamily="34" charset="0"/>
              <a:cs typeface="Times New Roman" panose="02020603050405020304" pitchFamily="18" charset="0"/>
            </a:endParaRPr>
          </a:p>
          <a:p>
            <a:pPr marL="914400" marR="0" lvl="1" indent="-228600">
              <a:lnSpc>
                <a:spcPct val="107000"/>
              </a:lnSpc>
              <a:spcBef>
                <a:spcPts val="0"/>
              </a:spcBef>
              <a:spcAft>
                <a:spcPts val="800"/>
              </a:spcAft>
              <a:buFont typeface="Courier New" panose="02070309020205020404" pitchFamily="49" charset="0"/>
              <a:buChar char="o"/>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lvl="2" indent="-228600">
              <a:lnSpc>
                <a:spcPct val="107000"/>
              </a:lnSpc>
              <a:spcAft>
                <a:spcPts val="800"/>
              </a:spcAft>
              <a:buFont typeface="Courier New" panose="02070309020205020404" pitchFamily="49" charset="0"/>
              <a:buChar char="o"/>
            </a:pPr>
            <a:endParaRPr lang="en-US" sz="1100" dirty="0">
              <a:effectLst/>
              <a:ea typeface="Calibri" panose="020F0502020204030204" pitchFamily="34" charset="0"/>
              <a:cs typeface="Times New Roman" panose="02020603050405020304" pitchFamily="18" charset="0"/>
            </a:endParaRPr>
          </a:p>
          <a:p>
            <a:pPr>
              <a:lnSpc>
                <a:spcPct val="95000"/>
              </a:lnSpc>
            </a:pPr>
            <a:endParaRPr lang="en-US" sz="1400" dirty="0">
              <a:cs typeface="Calibri" panose="020F0502020204030204" pitchFamily="34" charset="0"/>
            </a:endParaRPr>
          </a:p>
          <a:p>
            <a:pPr>
              <a:lnSpc>
                <a:spcPct val="95000"/>
              </a:lnSpc>
            </a:pPr>
            <a:endParaRPr lang="en-US" sz="1400" dirty="0">
              <a:cs typeface="Calibri" panose="020F0502020204030204" pitchFamily="34" charset="0"/>
            </a:endParaRPr>
          </a:p>
          <a:p>
            <a:pPr>
              <a:lnSpc>
                <a:spcPct val="95000"/>
              </a:lnSpc>
            </a:pPr>
            <a:endParaRPr lang="en-US" sz="1400" dirty="0">
              <a:cs typeface="Calibri" panose="020F0502020204030204" pitchFamily="34" charset="0"/>
            </a:endParaRPr>
          </a:p>
        </p:txBody>
      </p:sp>
    </p:spTree>
    <p:extLst>
      <p:ext uri="{BB962C8B-B14F-4D97-AF65-F5344CB8AC3E}">
        <p14:creationId xmlns:p14="http://schemas.microsoft.com/office/powerpoint/2010/main" val="384251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A1C8B31-A000-BB25-6312-EA72711EFBDB}"/>
              </a:ext>
            </a:extLst>
          </p:cNvPr>
          <p:cNvSpPr>
            <a:spLocks noGrp="1"/>
          </p:cNvSpPr>
          <p:nvPr>
            <p:ph type="sldNum" sz="quarter" idx="12"/>
          </p:nvPr>
        </p:nvSpPr>
        <p:spPr/>
        <p:txBody>
          <a:bodyPr/>
          <a:lstStyle/>
          <a:p>
            <a:fld id="{DA60BA0E-20D0-4E7C-B286-26C960A6788F}" type="slidenum">
              <a:rPr lang="en-US" smtClean="0"/>
              <a:t>5</a:t>
            </a:fld>
            <a:endParaRPr lang="en-US" dirty="0"/>
          </a:p>
        </p:txBody>
      </p:sp>
      <p:sp>
        <p:nvSpPr>
          <p:cNvPr id="6" name="TextBox 5">
            <a:extLst>
              <a:ext uri="{FF2B5EF4-FFF2-40B4-BE49-F238E27FC236}">
                <a16:creationId xmlns:a16="http://schemas.microsoft.com/office/drawing/2014/main" id="{9DDBD443-988A-60ED-BDA5-8B09DFF4DB06}"/>
              </a:ext>
            </a:extLst>
          </p:cNvPr>
          <p:cNvSpPr txBox="1"/>
          <p:nvPr/>
        </p:nvSpPr>
        <p:spPr>
          <a:xfrm>
            <a:off x="1102113" y="304800"/>
            <a:ext cx="10172549" cy="443198"/>
          </a:xfrm>
          <a:prstGeom prst="rect">
            <a:avLst/>
          </a:prstGeom>
          <a:solidFill>
            <a:schemeClr val="accent3">
              <a:lumMod val="75000"/>
            </a:schemeClr>
          </a:solidFill>
        </p:spPr>
        <p:txBody>
          <a:bodyPr wrap="square" rtlCol="0">
            <a:spAutoFit/>
          </a:bodyPr>
          <a:lstStyle/>
          <a:p>
            <a:pPr algn="ctr">
              <a:lnSpc>
                <a:spcPct val="95000"/>
              </a:lnSpc>
            </a:pPr>
            <a:r>
              <a:rPr lang="en-US" dirty="0">
                <a:solidFill>
                  <a:srgbClr val="FFCC00"/>
                </a:solidFill>
                <a:cs typeface="Calibri" panose="020F0502020204030204" pitchFamily="34" charset="0"/>
              </a:rPr>
              <a:t>Key Findings</a:t>
            </a:r>
          </a:p>
        </p:txBody>
      </p:sp>
      <p:sp>
        <p:nvSpPr>
          <p:cNvPr id="7" name="TextBox 6">
            <a:extLst>
              <a:ext uri="{FF2B5EF4-FFF2-40B4-BE49-F238E27FC236}">
                <a16:creationId xmlns:a16="http://schemas.microsoft.com/office/drawing/2014/main" id="{902ABA4A-2BFA-7344-5C7E-4639A9A6FFA5}"/>
              </a:ext>
            </a:extLst>
          </p:cNvPr>
          <p:cNvSpPr txBox="1"/>
          <p:nvPr/>
        </p:nvSpPr>
        <p:spPr>
          <a:xfrm>
            <a:off x="1159186" y="990600"/>
            <a:ext cx="10172549" cy="6806735"/>
          </a:xfrm>
          <a:prstGeom prst="rect">
            <a:avLst/>
          </a:prstGeom>
          <a:noFill/>
        </p:spPr>
        <p:txBody>
          <a:bodyPr wrap="square" rtlCol="0">
            <a:spAutoFit/>
          </a:bodyPr>
          <a:lstStyle/>
          <a:p>
            <a:pPr algn="ctr">
              <a:lnSpc>
                <a:spcPct val="107000"/>
              </a:lnSpc>
            </a:pPr>
            <a:r>
              <a:rPr lang="en-US" sz="1400" b="1" u="sng" dirty="0">
                <a:cs typeface="Calibri" panose="020F0502020204030204" pitchFamily="34" charset="0"/>
              </a:rPr>
              <a:t>OPPORTUNITIES (CONT’D)</a:t>
            </a:r>
          </a:p>
          <a:p>
            <a:pPr marR="0" lvl="0">
              <a:lnSpc>
                <a:spcPct val="107000"/>
              </a:lnSpc>
              <a:spcBef>
                <a:spcPts val="0"/>
              </a:spcBef>
              <a:spcAft>
                <a:spcPts val="0"/>
              </a:spcAft>
            </a:pPr>
            <a:endParaRPr lang="en-US" sz="1100" b="1" u="sng" dirty="0">
              <a:effectLst/>
              <a:latin typeface="+mj-lt"/>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100" b="1" u="sng" dirty="0">
                <a:effectLst/>
                <a:ea typeface="Calibri" panose="020F0502020204030204" pitchFamily="34" charset="0"/>
                <a:cs typeface="Times New Roman" panose="02020603050405020304" pitchFamily="18" charset="0"/>
              </a:rPr>
              <a:t>Education: </a:t>
            </a:r>
            <a:endParaRPr lang="en-US" sz="1100" dirty="0">
              <a:effectLs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tabLst>
                <a:tab pos="914400" algn="l"/>
              </a:tabLst>
            </a:pPr>
            <a:r>
              <a:rPr lang="en-US" sz="1100" dirty="0">
                <a:effectLst/>
                <a:ea typeface="Calibri" panose="020F0502020204030204" pitchFamily="34" charset="0"/>
                <a:cs typeface="Times New Roman" panose="02020603050405020304" pitchFamily="18" charset="0"/>
              </a:rPr>
              <a:t>Some parents did not feel students were adequately challenged this year.   </a:t>
            </a:r>
          </a:p>
          <a:p>
            <a:pPr marL="742950" marR="0" lvl="1" indent="-285750">
              <a:lnSpc>
                <a:spcPct val="107000"/>
              </a:lnSpc>
              <a:spcBef>
                <a:spcPts val="0"/>
              </a:spcBef>
              <a:spcAft>
                <a:spcPts val="0"/>
              </a:spcAft>
              <a:buFont typeface="Courier New" panose="02070309020205020404" pitchFamily="49" charset="0"/>
              <a:buChar char="o"/>
              <a:tabLst>
                <a:tab pos="914400" algn="l"/>
              </a:tabLst>
            </a:pPr>
            <a:r>
              <a:rPr lang="en-US" sz="1100" dirty="0">
                <a:effectLst/>
                <a:ea typeface="Calibri" panose="020F0502020204030204" pitchFamily="34" charset="0"/>
                <a:cs typeface="Times New Roman" panose="02020603050405020304" pitchFamily="18" charset="0"/>
              </a:rPr>
              <a:t>Compared to teachers and students, parents did not feel that homework was aligned with classroom instruction.  </a:t>
            </a:r>
          </a:p>
          <a:p>
            <a:pPr marL="742950" marR="0" lvl="1" indent="-285750">
              <a:lnSpc>
                <a:spcPct val="107000"/>
              </a:lnSpc>
              <a:spcBef>
                <a:spcPts val="0"/>
              </a:spcBef>
              <a:spcAft>
                <a:spcPts val="0"/>
              </a:spcAft>
              <a:buFont typeface="Courier New" panose="02070309020205020404" pitchFamily="49" charset="0"/>
              <a:buChar char="o"/>
              <a:tabLst>
                <a:tab pos="914400" algn="l"/>
              </a:tabLst>
            </a:pPr>
            <a:r>
              <a:rPr lang="en-US" sz="1100" dirty="0">
                <a:effectLst/>
                <a:ea typeface="Calibri" panose="020F0502020204030204" pitchFamily="34" charset="0"/>
                <a:cs typeface="Times New Roman" panose="02020603050405020304" pitchFamily="18" charset="0"/>
              </a:rPr>
              <a:t>Some were frustrated that the school did not meet all students’ needs, especially those with learning differences. </a:t>
            </a:r>
          </a:p>
          <a:p>
            <a:pPr marL="742950" marR="0" lvl="1" indent="-285750">
              <a:lnSpc>
                <a:spcPct val="107000"/>
              </a:lnSpc>
              <a:spcBef>
                <a:spcPts val="0"/>
              </a:spcBef>
              <a:spcAft>
                <a:spcPts val="0"/>
              </a:spcAft>
              <a:buFont typeface="Courier New" panose="02070309020205020404" pitchFamily="49" charset="0"/>
              <a:buChar char="o"/>
              <a:tabLst>
                <a:tab pos="914400" algn="l"/>
              </a:tabLst>
            </a:pPr>
            <a:r>
              <a:rPr lang="en-US" sz="1100" dirty="0">
                <a:effectLst/>
                <a:ea typeface="Calibri" panose="020F0502020204030204" pitchFamily="34" charset="0"/>
                <a:cs typeface="Times New Roman" panose="02020603050405020304" pitchFamily="18" charset="0"/>
              </a:rPr>
              <a:t>The enrichment program caused some students who were not selected for the program to feel alienated and lose confidence.</a:t>
            </a:r>
          </a:p>
          <a:p>
            <a:pPr marL="0" marR="0">
              <a:lnSpc>
                <a:spcPct val="107000"/>
              </a:lnSpc>
              <a:spcBef>
                <a:spcPts val="0"/>
              </a:spcBef>
              <a:spcAft>
                <a:spcPts val="0"/>
              </a:spcAft>
            </a:pPr>
            <a:r>
              <a:rPr lang="en-US" sz="1100" dirty="0">
                <a:effectLst/>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100" b="1" u="sng" dirty="0">
                <a:effectLst/>
                <a:ea typeface="Calibri" panose="020F0502020204030204" pitchFamily="34" charset="0"/>
                <a:cs typeface="Times New Roman" panose="02020603050405020304" pitchFamily="18" charset="0"/>
              </a:rPr>
              <a:t>Student Resources: </a:t>
            </a:r>
            <a:endParaRPr lang="en-US" sz="1100" dirty="0">
              <a:effectLs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tabLst>
                <a:tab pos="914400" algn="l"/>
              </a:tabLst>
            </a:pPr>
            <a:r>
              <a:rPr lang="en-US" sz="1100" dirty="0">
                <a:effectLst/>
                <a:ea typeface="Calibri" panose="020F0502020204030204" pitchFamily="34" charset="0"/>
                <a:cs typeface="Times New Roman" panose="02020603050405020304" pitchFamily="18" charset="0"/>
              </a:rPr>
              <a:t>Some students did not feel the teacher was willing to give individual help with their coursework when needed.</a:t>
            </a:r>
          </a:p>
          <a:p>
            <a:pPr marL="742950" marR="0" lvl="1" indent="-285750">
              <a:lnSpc>
                <a:spcPct val="107000"/>
              </a:lnSpc>
              <a:spcBef>
                <a:spcPts val="0"/>
              </a:spcBef>
              <a:spcAft>
                <a:spcPts val="0"/>
              </a:spcAft>
              <a:buFont typeface="Courier New" panose="02070309020205020404" pitchFamily="49" charset="0"/>
              <a:buChar char="o"/>
              <a:tabLst>
                <a:tab pos="914400" algn="l"/>
              </a:tabLst>
            </a:pPr>
            <a:r>
              <a:rPr lang="en-US" sz="1100" dirty="0">
                <a:effectLst/>
                <a:ea typeface="Calibri" panose="020F0502020204030204" pitchFamily="34" charset="0"/>
                <a:cs typeface="Times New Roman" panose="02020603050405020304" pitchFamily="18" charset="0"/>
              </a:rPr>
              <a:t>Some students did not feel comfortable asking questions when they do not understand something or have a concern.  </a:t>
            </a:r>
          </a:p>
          <a:p>
            <a:pPr marL="742950" marR="0" lvl="1" indent="-285750">
              <a:lnSpc>
                <a:spcPct val="107000"/>
              </a:lnSpc>
              <a:spcBef>
                <a:spcPts val="0"/>
              </a:spcBef>
              <a:spcAft>
                <a:spcPts val="0"/>
              </a:spcAft>
              <a:buFont typeface="Courier New" panose="02070309020205020404" pitchFamily="49" charset="0"/>
              <a:buChar char="o"/>
              <a:tabLst>
                <a:tab pos="914400" algn="l"/>
              </a:tabLst>
            </a:pPr>
            <a:r>
              <a:rPr lang="en-US" sz="1100" dirty="0">
                <a:effectLst/>
                <a:ea typeface="Calibri" panose="020F0502020204030204" pitchFamily="34" charset="0"/>
                <a:cs typeface="Times New Roman" panose="02020603050405020304" pitchFamily="18" charset="0"/>
              </a:rPr>
              <a:t>There was a desire for updated schoolbooks.</a:t>
            </a:r>
          </a:p>
          <a:p>
            <a:pPr marL="742950" marR="0" lvl="1" indent="-285750">
              <a:lnSpc>
                <a:spcPct val="107000"/>
              </a:lnSpc>
              <a:spcBef>
                <a:spcPts val="0"/>
              </a:spcBef>
              <a:spcAft>
                <a:spcPts val="0"/>
              </a:spcAft>
              <a:buFont typeface="Courier New" panose="02070309020205020404" pitchFamily="49" charset="0"/>
              <a:buChar char="o"/>
              <a:tabLst>
                <a:tab pos="914400" algn="l"/>
              </a:tabLst>
            </a:pPr>
            <a:r>
              <a:rPr lang="en-US" sz="1100" dirty="0">
                <a:effectLst/>
                <a:ea typeface="Calibri" panose="020F0502020204030204" pitchFamily="34" charset="0"/>
                <a:cs typeface="Times New Roman" panose="02020603050405020304" pitchFamily="18" charset="0"/>
              </a:rPr>
              <a:t>When compared to teachers, parents and students did not feel as confident that they have adequate media and technology resources to support the academic program.</a:t>
            </a:r>
          </a:p>
          <a:p>
            <a:pPr marL="742950" marR="0" lvl="1" indent="-285750">
              <a:lnSpc>
                <a:spcPct val="107000"/>
              </a:lnSpc>
              <a:spcBef>
                <a:spcPts val="0"/>
              </a:spcBef>
              <a:spcAft>
                <a:spcPts val="0"/>
              </a:spcAft>
              <a:buFont typeface="Courier New" panose="02070309020205020404" pitchFamily="49" charset="0"/>
              <a:buChar char="o"/>
              <a:tabLst>
                <a:tab pos="914400" algn="l"/>
              </a:tabLst>
            </a:pPr>
            <a:endParaRPr lang="en-US" sz="11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tabLst>
                <a:tab pos="914400" algn="l"/>
              </a:tabLst>
            </a:pPr>
            <a:endParaRPr lang="en-US" sz="1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u="sng" dirty="0">
                <a:effectLst/>
                <a:ea typeface="Calibri" panose="020F0502020204030204" pitchFamily="34" charset="0"/>
                <a:cs typeface="Times New Roman" panose="02020603050405020304" pitchFamily="18" charset="0"/>
              </a:rPr>
              <a:t>MIDDLE SCHOOL FINDINGS: </a:t>
            </a:r>
            <a:endParaRPr lang="en-US" sz="1100" u="sng" dirty="0">
              <a:effectLst/>
              <a:ea typeface="Calibri" panose="020F0502020204030204" pitchFamily="34" charset="0"/>
              <a:cs typeface="Times New Roman" panose="02020603050405020304" pitchFamily="18" charset="0"/>
            </a:endParaRPr>
          </a:p>
          <a:p>
            <a:pPr marL="685800" lvl="1" indent="-228600">
              <a:lnSpc>
                <a:spcPct val="107000"/>
              </a:lnSpc>
              <a:buFont typeface="Courier New" panose="02070309020205020404" pitchFamily="49" charset="0"/>
              <a:buChar char="o"/>
              <a:tabLst>
                <a:tab pos="685800" algn="l"/>
              </a:tabLst>
            </a:pPr>
            <a:r>
              <a:rPr lang="en-US" sz="1100" b="1" dirty="0">
                <a:effectLst/>
                <a:ea typeface="Calibri" panose="020F0502020204030204" pitchFamily="34" charset="0"/>
                <a:cs typeface="Times New Roman" panose="02020603050405020304" pitchFamily="18" charset="0"/>
              </a:rPr>
              <a:t>Approximately 68% of parents with children in Grades K-5 said their children would stay at St. Catherine</a:t>
            </a:r>
            <a:r>
              <a:rPr lang="en-US" sz="1100" dirty="0">
                <a:effectLst/>
                <a:ea typeface="Calibri" panose="020F0502020204030204" pitchFamily="34" charset="0"/>
                <a:cs typeface="Times New Roman" panose="02020603050405020304" pitchFamily="18" charset="0"/>
              </a:rPr>
              <a:t>, 17% were unsure, and 15% were definitely switching to Highlands Middle School.  </a:t>
            </a:r>
          </a:p>
          <a:p>
            <a:pPr marL="685800" lvl="1" indent="-228600">
              <a:lnSpc>
                <a:spcPct val="107000"/>
              </a:lnSpc>
              <a:buFont typeface="Courier New" panose="02070309020205020404" pitchFamily="49" charset="0"/>
              <a:buChar char="o"/>
              <a:tabLst>
                <a:tab pos="685800" algn="l"/>
              </a:tabLst>
            </a:pPr>
            <a:r>
              <a:rPr lang="en-US" sz="1100" dirty="0">
                <a:effectLst/>
                <a:ea typeface="Calibri" panose="020F0502020204030204" pitchFamily="34" charset="0"/>
                <a:cs typeface="Times New Roman" panose="02020603050405020304" pitchFamily="18" charset="0"/>
              </a:rPr>
              <a:t>Biggest decision drivers for choosing middle school were classroom size and extracurricular/in school electives offered.  </a:t>
            </a:r>
          </a:p>
          <a:p>
            <a:pPr marL="685800" lvl="1" indent="-228600">
              <a:lnSpc>
                <a:spcPct val="107000"/>
              </a:lnSpc>
              <a:buFont typeface="Courier New" panose="02070309020205020404" pitchFamily="49" charset="0"/>
              <a:buChar char="o"/>
              <a:tabLst>
                <a:tab pos="685800" algn="l"/>
              </a:tabLst>
            </a:pPr>
            <a:r>
              <a:rPr lang="en-US" sz="1100" dirty="0">
                <a:effectLst/>
                <a:ea typeface="Calibri" panose="020F0502020204030204" pitchFamily="34" charset="0"/>
                <a:cs typeface="Times New Roman" panose="02020603050405020304" pitchFamily="18" charset="0"/>
              </a:rPr>
              <a:t>Secondarily, plans for high school, location, and religious education were factors in choosing a middle school.  Cost was </a:t>
            </a:r>
            <a:r>
              <a:rPr lang="en-US" sz="1100" dirty="0">
                <a:ea typeface="Calibri" panose="020F0502020204030204" pitchFamily="34" charset="0"/>
                <a:cs typeface="Times New Roman" panose="02020603050405020304" pitchFamily="18" charset="0"/>
              </a:rPr>
              <a:t>a concern </a:t>
            </a:r>
            <a:r>
              <a:rPr lang="en-US" sz="1100" dirty="0">
                <a:effectLst/>
                <a:ea typeface="Calibri" panose="020F0502020204030204" pitchFamily="34" charset="0"/>
                <a:cs typeface="Times New Roman" panose="02020603050405020304" pitchFamily="18" charset="0"/>
              </a:rPr>
              <a:t>among 40% of parents.</a:t>
            </a:r>
          </a:p>
          <a:p>
            <a:pPr marL="914400" marR="0">
              <a:lnSpc>
                <a:spcPct val="107000"/>
              </a:lnSpc>
              <a:spcBef>
                <a:spcPts val="0"/>
              </a:spcBef>
              <a:spcAft>
                <a:spcPts val="0"/>
              </a:spcAft>
            </a:pPr>
            <a:r>
              <a:rPr lang="en-US" sz="1100" dirty="0">
                <a:effectLst/>
                <a:ea typeface="Calibri" panose="020F0502020204030204" pitchFamily="34" charset="0"/>
                <a:cs typeface="Times New Roman" panose="02020603050405020304" pitchFamily="18" charset="0"/>
              </a:rPr>
              <a:t> </a:t>
            </a:r>
          </a:p>
          <a:p>
            <a:pPr marL="685800" marR="0" lvl="0" indent="-228600">
              <a:lnSpc>
                <a:spcPct val="107000"/>
              </a:lnSpc>
              <a:spcBef>
                <a:spcPts val="0"/>
              </a:spcBef>
              <a:spcAft>
                <a:spcPts val="0"/>
              </a:spcAft>
              <a:buFont typeface="Courier New" panose="02070309020205020404" pitchFamily="49" charset="0"/>
              <a:buChar char="o"/>
              <a:tabLst>
                <a:tab pos="457200" algn="l"/>
              </a:tabLst>
            </a:pPr>
            <a:r>
              <a:rPr lang="en-US" sz="1100" b="1" dirty="0">
                <a:effectLst/>
                <a:ea typeface="Calibri" panose="020F0502020204030204" pitchFamily="34" charset="0"/>
                <a:cs typeface="Times New Roman" panose="02020603050405020304" pitchFamily="18" charset="0"/>
              </a:rPr>
              <a:t>83% of parents were open to sending their child to a combined Catholic middle school.</a:t>
            </a:r>
            <a:endParaRPr lang="en-US" sz="1100" dirty="0">
              <a:effectLst/>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Courier New" panose="02070309020205020404" pitchFamily="49" charset="0"/>
              <a:buChar char="o"/>
              <a:tabLst>
                <a:tab pos="685800" algn="l"/>
              </a:tabLst>
            </a:pPr>
            <a:r>
              <a:rPr lang="en-US" sz="1100" dirty="0">
                <a:effectLst/>
                <a:ea typeface="Calibri" panose="020F0502020204030204" pitchFamily="34" charset="0"/>
                <a:cs typeface="Times New Roman" panose="02020603050405020304" pitchFamily="18" charset="0"/>
              </a:rPr>
              <a:t>67% of those who plan to send their children to St. Catherine and 100% who were unsure were extremely/very likely to consider a combined Catholic middle school.</a:t>
            </a:r>
          </a:p>
          <a:p>
            <a:pPr marL="685800" marR="0" lvl="1" indent="-228600">
              <a:lnSpc>
                <a:spcPct val="107000"/>
              </a:lnSpc>
              <a:spcBef>
                <a:spcPts val="0"/>
              </a:spcBef>
              <a:spcAft>
                <a:spcPts val="0"/>
              </a:spcAft>
              <a:buFont typeface="Courier New" panose="02070309020205020404" pitchFamily="49" charset="0"/>
              <a:buChar char="o"/>
              <a:tabLst>
                <a:tab pos="685800" algn="l"/>
              </a:tabLst>
            </a:pPr>
            <a:r>
              <a:rPr lang="en-US" sz="1100" dirty="0">
                <a:effectLst/>
                <a:ea typeface="Calibri" panose="020F0502020204030204" pitchFamily="34" charset="0"/>
                <a:cs typeface="Times New Roman" panose="02020603050405020304" pitchFamily="18" charset="0"/>
              </a:rPr>
              <a:t>Interestingly, of those who said they would send their children to Highlands Middle School, 50% were extremely/very likely to consider a combined Catholic middle school</a:t>
            </a:r>
          </a:p>
          <a:p>
            <a:pPr marL="742950" marR="0" lvl="1" indent="-285750">
              <a:lnSpc>
                <a:spcPct val="107000"/>
              </a:lnSpc>
              <a:spcBef>
                <a:spcPts val="0"/>
              </a:spcBef>
              <a:spcAft>
                <a:spcPts val="0"/>
              </a:spcAft>
              <a:buFont typeface="Courier New" panose="02070309020205020404" pitchFamily="49" charset="0"/>
              <a:buChar char="o"/>
              <a:tabLst>
                <a:tab pos="914400" algn="l"/>
              </a:tabLst>
            </a:pPr>
            <a:endParaRPr lang="en-US" sz="11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a:effectLst/>
                <a:latin typeface="+mj-lt"/>
                <a:ea typeface="Calibri" panose="020F0502020204030204" pitchFamily="34" charset="0"/>
                <a:cs typeface="Times New Roman" panose="02020603050405020304" pitchFamily="18" charset="0"/>
              </a:rPr>
              <a:t> </a:t>
            </a:r>
          </a:p>
          <a:p>
            <a:pPr marL="914400" marR="0" lvl="1" indent="-228600">
              <a:lnSpc>
                <a:spcPct val="107000"/>
              </a:lnSpc>
              <a:spcBef>
                <a:spcPts val="0"/>
              </a:spcBef>
              <a:spcAft>
                <a:spcPts val="800"/>
              </a:spcAft>
              <a:buFont typeface="Courier New" panose="02070309020205020404" pitchFamily="49" charset="0"/>
              <a:buChar char="o"/>
            </a:pPr>
            <a:endParaRPr lang="en-US" sz="1100" dirty="0">
              <a:effectLst/>
              <a:latin typeface="+mj-lt"/>
              <a:ea typeface="Calibri" panose="020F0502020204030204" pitchFamily="34" charset="0"/>
              <a:cs typeface="Times New Roman" panose="02020603050405020304" pitchFamily="18" charset="0"/>
            </a:endParaRPr>
          </a:p>
          <a:p>
            <a:pPr marL="914400" lvl="2" indent="-228600">
              <a:lnSpc>
                <a:spcPct val="107000"/>
              </a:lnSpc>
              <a:spcAft>
                <a:spcPts val="800"/>
              </a:spcAft>
              <a:buFont typeface="Courier New" panose="02070309020205020404" pitchFamily="49" charset="0"/>
              <a:buChar char="o"/>
            </a:pPr>
            <a:endParaRPr lang="en-US" sz="1100" dirty="0">
              <a:effectLst/>
              <a:ea typeface="Calibri" panose="020F0502020204030204" pitchFamily="34" charset="0"/>
              <a:cs typeface="Times New Roman" panose="02020603050405020304" pitchFamily="18" charset="0"/>
            </a:endParaRPr>
          </a:p>
          <a:p>
            <a:pPr>
              <a:lnSpc>
                <a:spcPct val="95000"/>
              </a:lnSpc>
            </a:pPr>
            <a:endParaRPr lang="en-US" sz="1400" dirty="0">
              <a:cs typeface="Calibri" panose="020F0502020204030204" pitchFamily="34" charset="0"/>
            </a:endParaRPr>
          </a:p>
          <a:p>
            <a:pPr>
              <a:lnSpc>
                <a:spcPct val="95000"/>
              </a:lnSpc>
            </a:pPr>
            <a:endParaRPr lang="en-US" sz="1400" dirty="0">
              <a:cs typeface="Calibri" panose="020F0502020204030204" pitchFamily="34" charset="0"/>
            </a:endParaRPr>
          </a:p>
          <a:p>
            <a:pPr>
              <a:lnSpc>
                <a:spcPct val="95000"/>
              </a:lnSpc>
            </a:pPr>
            <a:endParaRPr lang="en-US" sz="1400" dirty="0">
              <a:cs typeface="Calibri" panose="020F0502020204030204" pitchFamily="34" charset="0"/>
            </a:endParaRPr>
          </a:p>
        </p:txBody>
      </p:sp>
    </p:spTree>
    <p:extLst>
      <p:ext uri="{BB962C8B-B14F-4D97-AF65-F5344CB8AC3E}">
        <p14:creationId xmlns:p14="http://schemas.microsoft.com/office/powerpoint/2010/main" val="3064050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FEB53-E98F-22D3-64C6-B6D88B015CCD}"/>
              </a:ext>
            </a:extLst>
          </p:cNvPr>
          <p:cNvSpPr>
            <a:spLocks noGrp="1"/>
          </p:cNvSpPr>
          <p:nvPr>
            <p:ph type="title"/>
          </p:nvPr>
        </p:nvSpPr>
        <p:spPr>
          <a:xfrm>
            <a:off x="1293812" y="2819400"/>
            <a:ext cx="10157354" cy="1397000"/>
          </a:xfrm>
        </p:spPr>
        <p:txBody>
          <a:bodyPr/>
          <a:lstStyle/>
          <a:p>
            <a:r>
              <a:rPr lang="en-US" dirty="0"/>
              <a:t>Student Feedback</a:t>
            </a:r>
          </a:p>
        </p:txBody>
      </p:sp>
      <p:sp>
        <p:nvSpPr>
          <p:cNvPr id="4" name="Slide Number Placeholder 3">
            <a:extLst>
              <a:ext uri="{FF2B5EF4-FFF2-40B4-BE49-F238E27FC236}">
                <a16:creationId xmlns:a16="http://schemas.microsoft.com/office/drawing/2014/main" id="{D01EDF19-1D8F-2127-7675-DEE5138C3DB8}"/>
              </a:ext>
            </a:extLst>
          </p:cNvPr>
          <p:cNvSpPr>
            <a:spLocks noGrp="1"/>
          </p:cNvSpPr>
          <p:nvPr>
            <p:ph type="sldNum" sz="quarter" idx="12"/>
          </p:nvPr>
        </p:nvSpPr>
        <p:spPr/>
        <p:txBody>
          <a:bodyPr/>
          <a:lstStyle/>
          <a:p>
            <a:fld id="{DA60BA0E-20D0-4E7C-B286-26C960A6788F}" type="slidenum">
              <a:rPr lang="en-US" smtClean="0"/>
              <a:t>6</a:t>
            </a:fld>
            <a:endParaRPr lang="en-US" dirty="0"/>
          </a:p>
        </p:txBody>
      </p:sp>
    </p:spTree>
    <p:extLst>
      <p:ext uri="{BB962C8B-B14F-4D97-AF65-F5344CB8AC3E}">
        <p14:creationId xmlns:p14="http://schemas.microsoft.com/office/powerpoint/2010/main" val="2891199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85E748F-B2CC-B662-26F2-0AAB5C7D0D9E}"/>
              </a:ext>
            </a:extLst>
          </p:cNvPr>
          <p:cNvSpPr txBox="1"/>
          <p:nvPr/>
        </p:nvSpPr>
        <p:spPr>
          <a:xfrm>
            <a:off x="1102113" y="304800"/>
            <a:ext cx="10172549" cy="794064"/>
          </a:xfrm>
          <a:prstGeom prst="rect">
            <a:avLst/>
          </a:prstGeom>
          <a:solidFill>
            <a:schemeClr val="accent3">
              <a:lumMod val="75000"/>
            </a:schemeClr>
          </a:solidFill>
        </p:spPr>
        <p:txBody>
          <a:bodyPr wrap="square" rtlCol="0">
            <a:spAutoFit/>
          </a:bodyPr>
          <a:lstStyle/>
          <a:p>
            <a:pPr algn="ctr">
              <a:lnSpc>
                <a:spcPct val="95000"/>
              </a:lnSpc>
            </a:pPr>
            <a:r>
              <a:rPr lang="en-US" dirty="0">
                <a:solidFill>
                  <a:srgbClr val="FFCC00"/>
                </a:solidFill>
                <a:cs typeface="Calibri" panose="020F0502020204030204" pitchFamily="34" charset="0"/>
              </a:rPr>
              <a:t>Student Feedback: </a:t>
            </a:r>
          </a:p>
          <a:p>
            <a:pPr algn="ctr">
              <a:lnSpc>
                <a:spcPct val="95000"/>
              </a:lnSpc>
            </a:pPr>
            <a:r>
              <a:rPr lang="en-US" dirty="0">
                <a:solidFill>
                  <a:srgbClr val="FFCC00"/>
                </a:solidFill>
                <a:cs typeface="Calibri" panose="020F0502020204030204" pitchFamily="34" charset="0"/>
              </a:rPr>
              <a:t>Key Selling Points</a:t>
            </a:r>
          </a:p>
        </p:txBody>
      </p:sp>
      <p:sp>
        <p:nvSpPr>
          <p:cNvPr id="19" name="TextBox 18">
            <a:extLst>
              <a:ext uri="{FF2B5EF4-FFF2-40B4-BE49-F238E27FC236}">
                <a16:creationId xmlns:a16="http://schemas.microsoft.com/office/drawing/2014/main" id="{FC6D8EDF-E1FC-0598-BE06-E88A0BD32CCA}"/>
              </a:ext>
            </a:extLst>
          </p:cNvPr>
          <p:cNvSpPr txBox="1"/>
          <p:nvPr/>
        </p:nvSpPr>
        <p:spPr>
          <a:xfrm>
            <a:off x="4597457" y="2101767"/>
            <a:ext cx="1818670" cy="662489"/>
          </a:xfrm>
          <a:prstGeom prst="rect">
            <a:avLst/>
          </a:prstGeom>
          <a:solidFill>
            <a:schemeClr val="bg1">
              <a:lumMod val="85000"/>
            </a:schemeClr>
          </a:solidFill>
          <a:effectLst>
            <a:innerShdw blurRad="63500" dist="50800" dir="16200000">
              <a:prstClr val="black">
                <a:alpha val="50000"/>
              </a:prstClr>
            </a:innerShdw>
            <a:softEdge rad="12700"/>
          </a:effectLst>
          <a:scene3d>
            <a:camera prst="orthographicFront"/>
            <a:lightRig rig="threePt" dir="t"/>
          </a:scene3d>
          <a:sp3d prstMaterial="matte"/>
        </p:spPr>
        <p:txBody>
          <a:bodyPr wrap="square" rtlCol="0">
            <a:spAutoFit/>
          </a:bodyPr>
          <a:lstStyle/>
          <a:p>
            <a:pPr algn="ctr">
              <a:lnSpc>
                <a:spcPct val="95000"/>
              </a:lnSpc>
            </a:pPr>
            <a:r>
              <a:rPr lang="en-US" sz="1300" b="1" dirty="0">
                <a:cs typeface="Calibri" panose="020F0502020204030204" pitchFamily="34" charset="0"/>
              </a:rPr>
              <a:t>93% </a:t>
            </a:r>
          </a:p>
          <a:p>
            <a:pPr algn="ctr">
              <a:lnSpc>
                <a:spcPct val="95000"/>
              </a:lnSpc>
            </a:pPr>
            <a:r>
              <a:rPr lang="en-US" sz="1300" dirty="0">
                <a:cs typeface="Calibri" panose="020F0502020204030204" pitchFamily="34" charset="0"/>
              </a:rPr>
              <a:t>satisfied with Principal</a:t>
            </a:r>
          </a:p>
        </p:txBody>
      </p:sp>
      <p:sp>
        <p:nvSpPr>
          <p:cNvPr id="20" name="TextBox 19">
            <a:extLst>
              <a:ext uri="{FF2B5EF4-FFF2-40B4-BE49-F238E27FC236}">
                <a16:creationId xmlns:a16="http://schemas.microsoft.com/office/drawing/2014/main" id="{7C976CE9-5F11-C319-B42F-9A010E448A09}"/>
              </a:ext>
            </a:extLst>
          </p:cNvPr>
          <p:cNvSpPr txBox="1"/>
          <p:nvPr/>
        </p:nvSpPr>
        <p:spPr>
          <a:xfrm>
            <a:off x="4602305" y="2842711"/>
            <a:ext cx="1818670" cy="662489"/>
          </a:xfrm>
          <a:prstGeom prst="rect">
            <a:avLst/>
          </a:prstGeom>
          <a:solidFill>
            <a:schemeClr val="bg1">
              <a:lumMod val="85000"/>
            </a:schemeClr>
          </a:solidFill>
          <a:effectLst>
            <a:innerShdw blurRad="63500" dist="50800" dir="16200000">
              <a:prstClr val="black">
                <a:alpha val="50000"/>
              </a:prstClr>
            </a:innerShdw>
            <a:softEdge rad="12700"/>
          </a:effectLst>
          <a:scene3d>
            <a:camera prst="orthographicFront"/>
            <a:lightRig rig="threePt" dir="t"/>
          </a:scene3d>
          <a:sp3d prstMaterial="matte"/>
        </p:spPr>
        <p:txBody>
          <a:bodyPr wrap="square" rtlCol="0">
            <a:spAutoFit/>
          </a:bodyPr>
          <a:lstStyle/>
          <a:p>
            <a:pPr algn="ctr">
              <a:lnSpc>
                <a:spcPct val="95000"/>
              </a:lnSpc>
            </a:pPr>
            <a:r>
              <a:rPr lang="en-US" sz="1300" b="1" dirty="0">
                <a:cs typeface="Calibri" panose="020F0502020204030204" pitchFamily="34" charset="0"/>
              </a:rPr>
              <a:t>85% </a:t>
            </a:r>
          </a:p>
          <a:p>
            <a:pPr algn="ctr">
              <a:lnSpc>
                <a:spcPct val="95000"/>
              </a:lnSpc>
            </a:pPr>
            <a:r>
              <a:rPr lang="en-US" sz="1300" dirty="0">
                <a:cs typeface="Calibri" panose="020F0502020204030204" pitchFamily="34" charset="0"/>
              </a:rPr>
              <a:t>satisfied with this year’s education</a:t>
            </a:r>
          </a:p>
        </p:txBody>
      </p:sp>
      <p:sp>
        <p:nvSpPr>
          <p:cNvPr id="21" name="TextBox 20">
            <a:extLst>
              <a:ext uri="{FF2B5EF4-FFF2-40B4-BE49-F238E27FC236}">
                <a16:creationId xmlns:a16="http://schemas.microsoft.com/office/drawing/2014/main" id="{B956B8DF-717A-348F-9014-CE117445DBBF}"/>
              </a:ext>
            </a:extLst>
          </p:cNvPr>
          <p:cNvSpPr txBox="1"/>
          <p:nvPr/>
        </p:nvSpPr>
        <p:spPr>
          <a:xfrm>
            <a:off x="4597457" y="3567059"/>
            <a:ext cx="1818670" cy="852541"/>
          </a:xfrm>
          <a:prstGeom prst="rect">
            <a:avLst/>
          </a:prstGeom>
          <a:solidFill>
            <a:schemeClr val="bg1">
              <a:lumMod val="85000"/>
            </a:schemeClr>
          </a:solidFill>
          <a:effectLst>
            <a:innerShdw blurRad="63500" dist="50800" dir="16200000">
              <a:prstClr val="black">
                <a:alpha val="50000"/>
              </a:prstClr>
            </a:innerShdw>
            <a:softEdge rad="12700"/>
          </a:effectLst>
          <a:scene3d>
            <a:camera prst="orthographicFront"/>
            <a:lightRig rig="threePt" dir="t"/>
          </a:scene3d>
          <a:sp3d prstMaterial="matte"/>
        </p:spPr>
        <p:txBody>
          <a:bodyPr wrap="square" rtlCol="0">
            <a:spAutoFit/>
          </a:bodyPr>
          <a:lstStyle/>
          <a:p>
            <a:pPr algn="ctr">
              <a:lnSpc>
                <a:spcPct val="95000"/>
              </a:lnSpc>
            </a:pPr>
            <a:r>
              <a:rPr lang="en-US" sz="1300" b="1" dirty="0">
                <a:cs typeface="Calibri" panose="020F0502020204030204" pitchFamily="34" charset="0"/>
              </a:rPr>
              <a:t>83% </a:t>
            </a:r>
          </a:p>
          <a:p>
            <a:pPr algn="ctr">
              <a:lnSpc>
                <a:spcPct val="95000"/>
              </a:lnSpc>
            </a:pPr>
            <a:r>
              <a:rPr lang="en-US" sz="1300" dirty="0">
                <a:cs typeface="Calibri" panose="020F0502020204030204" pitchFamily="34" charset="0"/>
              </a:rPr>
              <a:t>satisfied with overall quality of teachers this year</a:t>
            </a:r>
          </a:p>
        </p:txBody>
      </p:sp>
      <p:sp>
        <p:nvSpPr>
          <p:cNvPr id="22" name="TextBox 21">
            <a:extLst>
              <a:ext uri="{FF2B5EF4-FFF2-40B4-BE49-F238E27FC236}">
                <a16:creationId xmlns:a16="http://schemas.microsoft.com/office/drawing/2014/main" id="{872322A5-9D83-0535-D96F-1723CD69CE94}"/>
              </a:ext>
            </a:extLst>
          </p:cNvPr>
          <p:cNvSpPr txBox="1"/>
          <p:nvPr/>
        </p:nvSpPr>
        <p:spPr>
          <a:xfrm>
            <a:off x="4620389" y="4495800"/>
            <a:ext cx="1818670" cy="852541"/>
          </a:xfrm>
          <a:prstGeom prst="rect">
            <a:avLst/>
          </a:prstGeom>
          <a:solidFill>
            <a:schemeClr val="bg1">
              <a:lumMod val="85000"/>
            </a:schemeClr>
          </a:solidFill>
          <a:effectLst>
            <a:innerShdw blurRad="63500" dist="50800" dir="16200000">
              <a:prstClr val="black">
                <a:alpha val="50000"/>
              </a:prstClr>
            </a:innerShdw>
            <a:softEdge rad="12700"/>
          </a:effectLst>
          <a:scene3d>
            <a:camera prst="orthographicFront"/>
            <a:lightRig rig="threePt" dir="t"/>
          </a:scene3d>
          <a:sp3d prstMaterial="matte"/>
        </p:spPr>
        <p:txBody>
          <a:bodyPr wrap="square" rtlCol="0">
            <a:spAutoFit/>
          </a:bodyPr>
          <a:lstStyle/>
          <a:p>
            <a:pPr algn="ctr">
              <a:lnSpc>
                <a:spcPct val="95000"/>
              </a:lnSpc>
            </a:pPr>
            <a:r>
              <a:rPr lang="en-US" sz="1300" b="1" dirty="0">
                <a:cs typeface="Calibri" panose="020F0502020204030204" pitchFamily="34" charset="0"/>
              </a:rPr>
              <a:t>78% </a:t>
            </a:r>
          </a:p>
          <a:p>
            <a:pPr algn="ctr">
              <a:lnSpc>
                <a:spcPct val="95000"/>
              </a:lnSpc>
            </a:pPr>
            <a:r>
              <a:rPr lang="en-US" sz="1300" dirty="0">
                <a:cs typeface="Calibri" panose="020F0502020204030204" pitchFamily="34" charset="0"/>
              </a:rPr>
              <a:t>satisfied with feeling appropriately challenged</a:t>
            </a:r>
          </a:p>
        </p:txBody>
      </p:sp>
      <p:sp>
        <p:nvSpPr>
          <p:cNvPr id="26" name="TextBox 25">
            <a:extLst>
              <a:ext uri="{FF2B5EF4-FFF2-40B4-BE49-F238E27FC236}">
                <a16:creationId xmlns:a16="http://schemas.microsoft.com/office/drawing/2014/main" id="{F55B46A5-1915-E09A-0E42-B3384EF1DA49}"/>
              </a:ext>
            </a:extLst>
          </p:cNvPr>
          <p:cNvSpPr txBox="1"/>
          <p:nvPr/>
        </p:nvSpPr>
        <p:spPr>
          <a:xfrm>
            <a:off x="303212" y="1752600"/>
            <a:ext cx="3815120" cy="677108"/>
          </a:xfrm>
          <a:prstGeom prst="rect">
            <a:avLst/>
          </a:prstGeom>
          <a:noFill/>
        </p:spPr>
        <p:txBody>
          <a:bodyPr wrap="square" rtlCol="0">
            <a:spAutoFit/>
          </a:bodyPr>
          <a:lstStyle/>
          <a:p>
            <a:pPr algn="ctr">
              <a:lnSpc>
                <a:spcPct val="95000"/>
              </a:lnSpc>
            </a:pPr>
            <a:r>
              <a:rPr lang="en-US" sz="2000" b="1" dirty="0">
                <a:cs typeface="Calibri" panose="020F0502020204030204" pitchFamily="34" charset="0"/>
              </a:rPr>
              <a:t>TOP 5 </a:t>
            </a:r>
          </a:p>
          <a:p>
            <a:pPr algn="ctr">
              <a:lnSpc>
                <a:spcPct val="95000"/>
              </a:lnSpc>
            </a:pPr>
            <a:r>
              <a:rPr lang="en-US" sz="2000" b="1" dirty="0">
                <a:cs typeface="Calibri" panose="020F0502020204030204" pitchFamily="34" charset="0"/>
              </a:rPr>
              <a:t> Ratings</a:t>
            </a:r>
          </a:p>
        </p:txBody>
      </p:sp>
      <p:sp>
        <p:nvSpPr>
          <p:cNvPr id="29" name="Oval 28">
            <a:extLst>
              <a:ext uri="{FF2B5EF4-FFF2-40B4-BE49-F238E27FC236}">
                <a16:creationId xmlns:a16="http://schemas.microsoft.com/office/drawing/2014/main" id="{46F92596-FECB-5B02-0014-35453BF91B55}"/>
              </a:ext>
            </a:extLst>
          </p:cNvPr>
          <p:cNvSpPr/>
          <p:nvPr/>
        </p:nvSpPr>
        <p:spPr>
          <a:xfrm>
            <a:off x="384532" y="2416101"/>
            <a:ext cx="466344" cy="475488"/>
          </a:xfrm>
          <a:prstGeom prst="ellipse">
            <a:avLst/>
          </a:prstGeom>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Calibri" panose="020F0502020204030204" pitchFamily="34" charset="0"/>
                <a:cs typeface="Calibri" panose="020F0502020204030204" pitchFamily="34" charset="0"/>
              </a:rPr>
              <a:t>#1</a:t>
            </a:r>
          </a:p>
        </p:txBody>
      </p:sp>
      <p:sp>
        <p:nvSpPr>
          <p:cNvPr id="30" name="Oval 29">
            <a:extLst>
              <a:ext uri="{FF2B5EF4-FFF2-40B4-BE49-F238E27FC236}">
                <a16:creationId xmlns:a16="http://schemas.microsoft.com/office/drawing/2014/main" id="{FCB56C03-ABD3-0E42-31DF-6560EC4591BC}"/>
              </a:ext>
            </a:extLst>
          </p:cNvPr>
          <p:cNvSpPr/>
          <p:nvPr/>
        </p:nvSpPr>
        <p:spPr>
          <a:xfrm>
            <a:off x="384532" y="2929189"/>
            <a:ext cx="466344" cy="475488"/>
          </a:xfrm>
          <a:prstGeom prst="ellipse">
            <a:avLst/>
          </a:prstGeom>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Calibri" panose="020F0502020204030204" pitchFamily="34" charset="0"/>
                <a:cs typeface="Calibri" panose="020F0502020204030204" pitchFamily="34" charset="0"/>
              </a:rPr>
              <a:t>#2</a:t>
            </a:r>
          </a:p>
        </p:txBody>
      </p:sp>
      <p:sp>
        <p:nvSpPr>
          <p:cNvPr id="31" name="Oval 30">
            <a:extLst>
              <a:ext uri="{FF2B5EF4-FFF2-40B4-BE49-F238E27FC236}">
                <a16:creationId xmlns:a16="http://schemas.microsoft.com/office/drawing/2014/main" id="{C56D8AD4-6700-EBA4-20D3-FC189CA089C6}"/>
              </a:ext>
            </a:extLst>
          </p:cNvPr>
          <p:cNvSpPr/>
          <p:nvPr/>
        </p:nvSpPr>
        <p:spPr>
          <a:xfrm>
            <a:off x="384532" y="3480877"/>
            <a:ext cx="466344" cy="475488"/>
          </a:xfrm>
          <a:prstGeom prst="ellipse">
            <a:avLst/>
          </a:prstGeom>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Calibri" panose="020F0502020204030204" pitchFamily="34" charset="0"/>
                <a:cs typeface="Calibri" panose="020F0502020204030204" pitchFamily="34" charset="0"/>
              </a:rPr>
              <a:t>#3</a:t>
            </a:r>
          </a:p>
        </p:txBody>
      </p:sp>
      <p:sp>
        <p:nvSpPr>
          <p:cNvPr id="32" name="Oval 31">
            <a:extLst>
              <a:ext uri="{FF2B5EF4-FFF2-40B4-BE49-F238E27FC236}">
                <a16:creationId xmlns:a16="http://schemas.microsoft.com/office/drawing/2014/main" id="{CED14413-99BB-6017-7EE4-2C67BBC62BFD}"/>
              </a:ext>
            </a:extLst>
          </p:cNvPr>
          <p:cNvSpPr/>
          <p:nvPr/>
        </p:nvSpPr>
        <p:spPr>
          <a:xfrm>
            <a:off x="384532" y="4014277"/>
            <a:ext cx="466344" cy="475488"/>
          </a:xfrm>
          <a:prstGeom prst="ellipse">
            <a:avLst/>
          </a:prstGeom>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Calibri" panose="020F0502020204030204" pitchFamily="34" charset="0"/>
                <a:cs typeface="Calibri" panose="020F0502020204030204" pitchFamily="34" charset="0"/>
              </a:rPr>
              <a:t>#4</a:t>
            </a:r>
          </a:p>
        </p:txBody>
      </p:sp>
      <p:sp>
        <p:nvSpPr>
          <p:cNvPr id="33" name="Oval 32">
            <a:extLst>
              <a:ext uri="{FF2B5EF4-FFF2-40B4-BE49-F238E27FC236}">
                <a16:creationId xmlns:a16="http://schemas.microsoft.com/office/drawing/2014/main" id="{DA1DDC1B-AA92-6266-5BD5-4DBD2CA9C783}"/>
              </a:ext>
            </a:extLst>
          </p:cNvPr>
          <p:cNvSpPr/>
          <p:nvPr/>
        </p:nvSpPr>
        <p:spPr>
          <a:xfrm>
            <a:off x="384532" y="4529389"/>
            <a:ext cx="466344" cy="475488"/>
          </a:xfrm>
          <a:prstGeom prst="ellipse">
            <a:avLst/>
          </a:prstGeom>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Calibri" panose="020F0502020204030204" pitchFamily="34" charset="0"/>
                <a:cs typeface="Calibri" panose="020F0502020204030204" pitchFamily="34" charset="0"/>
              </a:rPr>
              <a:t>#5</a:t>
            </a:r>
          </a:p>
        </p:txBody>
      </p:sp>
      <p:sp>
        <p:nvSpPr>
          <p:cNvPr id="34" name="TextBox 33">
            <a:extLst>
              <a:ext uri="{FF2B5EF4-FFF2-40B4-BE49-F238E27FC236}">
                <a16:creationId xmlns:a16="http://schemas.microsoft.com/office/drawing/2014/main" id="{F81C5B2B-C1C6-8177-3E2B-792E12535ED7}"/>
              </a:ext>
            </a:extLst>
          </p:cNvPr>
          <p:cNvSpPr txBox="1"/>
          <p:nvPr/>
        </p:nvSpPr>
        <p:spPr>
          <a:xfrm>
            <a:off x="994132" y="2515726"/>
            <a:ext cx="3124200" cy="297004"/>
          </a:xfrm>
          <a:prstGeom prst="rect">
            <a:avLst/>
          </a:prstGeom>
          <a:noFill/>
        </p:spPr>
        <p:txBody>
          <a:bodyPr wrap="square" rtlCol="0">
            <a:spAutoFit/>
          </a:bodyPr>
          <a:lstStyle/>
          <a:p>
            <a:pPr>
              <a:lnSpc>
                <a:spcPct val="95000"/>
              </a:lnSpc>
            </a:pPr>
            <a:r>
              <a:rPr lang="en-US" sz="1400" b="1" dirty="0">
                <a:cs typeface="Calibri" panose="020F0502020204030204" pitchFamily="34" charset="0"/>
              </a:rPr>
              <a:t>95% </a:t>
            </a:r>
            <a:r>
              <a:rPr lang="en-US" sz="1400" dirty="0">
                <a:cs typeface="Calibri" panose="020F0502020204030204" pitchFamily="34" charset="0"/>
              </a:rPr>
              <a:t>Feel safe at this school</a:t>
            </a:r>
          </a:p>
        </p:txBody>
      </p:sp>
      <p:sp>
        <p:nvSpPr>
          <p:cNvPr id="35" name="TextBox 34">
            <a:extLst>
              <a:ext uri="{FF2B5EF4-FFF2-40B4-BE49-F238E27FC236}">
                <a16:creationId xmlns:a16="http://schemas.microsoft.com/office/drawing/2014/main" id="{F471DC9B-AC22-DADA-CEA9-92A8513BE48E}"/>
              </a:ext>
            </a:extLst>
          </p:cNvPr>
          <p:cNvSpPr txBox="1"/>
          <p:nvPr/>
        </p:nvSpPr>
        <p:spPr>
          <a:xfrm>
            <a:off x="994132" y="3056922"/>
            <a:ext cx="3124200" cy="501676"/>
          </a:xfrm>
          <a:prstGeom prst="rect">
            <a:avLst/>
          </a:prstGeom>
          <a:noFill/>
        </p:spPr>
        <p:txBody>
          <a:bodyPr wrap="square" rtlCol="0">
            <a:spAutoFit/>
          </a:bodyPr>
          <a:lstStyle/>
          <a:p>
            <a:pPr>
              <a:lnSpc>
                <a:spcPct val="95000"/>
              </a:lnSpc>
            </a:pPr>
            <a:r>
              <a:rPr lang="en-US" sz="1400" b="1" dirty="0">
                <a:cs typeface="Calibri" panose="020F0502020204030204" pitchFamily="34" charset="0"/>
              </a:rPr>
              <a:t>90%</a:t>
            </a:r>
            <a:r>
              <a:rPr lang="en-US" sz="1400" dirty="0">
                <a:cs typeface="Calibri" panose="020F0502020204030204" pitchFamily="34" charset="0"/>
              </a:rPr>
              <a:t> Feel like they belong at this school</a:t>
            </a:r>
          </a:p>
        </p:txBody>
      </p:sp>
      <p:sp>
        <p:nvSpPr>
          <p:cNvPr id="36" name="TextBox 35">
            <a:extLst>
              <a:ext uri="{FF2B5EF4-FFF2-40B4-BE49-F238E27FC236}">
                <a16:creationId xmlns:a16="http://schemas.microsoft.com/office/drawing/2014/main" id="{50524B52-D498-E2DC-8020-355DB282D24D}"/>
              </a:ext>
            </a:extLst>
          </p:cNvPr>
          <p:cNvSpPr txBox="1"/>
          <p:nvPr/>
        </p:nvSpPr>
        <p:spPr>
          <a:xfrm>
            <a:off x="994132" y="3590322"/>
            <a:ext cx="3276600" cy="501676"/>
          </a:xfrm>
          <a:prstGeom prst="rect">
            <a:avLst/>
          </a:prstGeom>
          <a:noFill/>
        </p:spPr>
        <p:txBody>
          <a:bodyPr wrap="square" rtlCol="0">
            <a:spAutoFit/>
          </a:bodyPr>
          <a:lstStyle/>
          <a:p>
            <a:pPr>
              <a:lnSpc>
                <a:spcPct val="95000"/>
              </a:lnSpc>
            </a:pPr>
            <a:r>
              <a:rPr lang="en-US" sz="1400" b="1" dirty="0">
                <a:cs typeface="Calibri" panose="020F0502020204030204" pitchFamily="34" charset="0"/>
              </a:rPr>
              <a:t>88%</a:t>
            </a:r>
            <a:r>
              <a:rPr lang="en-US" sz="1400" dirty="0">
                <a:cs typeface="Calibri" panose="020F0502020204030204" pitchFamily="34" charset="0"/>
              </a:rPr>
              <a:t> Are challenged to do their best work</a:t>
            </a:r>
          </a:p>
        </p:txBody>
      </p:sp>
      <p:sp>
        <p:nvSpPr>
          <p:cNvPr id="37" name="TextBox 36">
            <a:extLst>
              <a:ext uri="{FF2B5EF4-FFF2-40B4-BE49-F238E27FC236}">
                <a16:creationId xmlns:a16="http://schemas.microsoft.com/office/drawing/2014/main" id="{F0FA598E-A1E8-1215-DB70-DD66BF87B351}"/>
              </a:ext>
            </a:extLst>
          </p:cNvPr>
          <p:cNvSpPr txBox="1"/>
          <p:nvPr/>
        </p:nvSpPr>
        <p:spPr>
          <a:xfrm>
            <a:off x="994132" y="4071450"/>
            <a:ext cx="3429000" cy="501676"/>
          </a:xfrm>
          <a:prstGeom prst="rect">
            <a:avLst/>
          </a:prstGeom>
          <a:noFill/>
        </p:spPr>
        <p:txBody>
          <a:bodyPr wrap="square" rtlCol="0">
            <a:spAutoFit/>
          </a:bodyPr>
          <a:lstStyle/>
          <a:p>
            <a:pPr>
              <a:lnSpc>
                <a:spcPct val="95000"/>
              </a:lnSpc>
            </a:pPr>
            <a:r>
              <a:rPr lang="en-US" sz="1400" b="1" dirty="0">
                <a:cs typeface="Calibri" panose="020F0502020204030204" pitchFamily="34" charset="0"/>
              </a:rPr>
              <a:t>88%</a:t>
            </a:r>
            <a:r>
              <a:rPr lang="en-US" sz="1400" dirty="0">
                <a:cs typeface="Calibri" panose="020F0502020204030204" pitchFamily="34" charset="0"/>
              </a:rPr>
              <a:t> Say parents are welcomed at this school</a:t>
            </a:r>
          </a:p>
        </p:txBody>
      </p:sp>
      <p:sp>
        <p:nvSpPr>
          <p:cNvPr id="38" name="TextBox 37">
            <a:extLst>
              <a:ext uri="{FF2B5EF4-FFF2-40B4-BE49-F238E27FC236}">
                <a16:creationId xmlns:a16="http://schemas.microsoft.com/office/drawing/2014/main" id="{E9A16B70-829C-64D7-C1C0-FFAFD341ADE8}"/>
              </a:ext>
            </a:extLst>
          </p:cNvPr>
          <p:cNvSpPr txBox="1"/>
          <p:nvPr/>
        </p:nvSpPr>
        <p:spPr>
          <a:xfrm>
            <a:off x="994132" y="4573126"/>
            <a:ext cx="3124200" cy="706347"/>
          </a:xfrm>
          <a:prstGeom prst="rect">
            <a:avLst/>
          </a:prstGeom>
          <a:noFill/>
        </p:spPr>
        <p:txBody>
          <a:bodyPr wrap="square" rtlCol="0">
            <a:spAutoFit/>
          </a:bodyPr>
          <a:lstStyle/>
          <a:p>
            <a:pPr>
              <a:lnSpc>
                <a:spcPct val="95000"/>
              </a:lnSpc>
            </a:pPr>
            <a:r>
              <a:rPr lang="en-US" sz="1400" b="1" dirty="0">
                <a:cs typeface="Calibri" panose="020F0502020204030204" pitchFamily="34" charset="0"/>
              </a:rPr>
              <a:t>85%</a:t>
            </a:r>
            <a:r>
              <a:rPr lang="en-US" sz="1400" dirty="0">
                <a:cs typeface="Calibri" panose="020F0502020204030204" pitchFamily="34" charset="0"/>
              </a:rPr>
              <a:t> Say the faculty and staff are committed to academic excellence </a:t>
            </a:r>
          </a:p>
        </p:txBody>
      </p:sp>
      <p:sp>
        <p:nvSpPr>
          <p:cNvPr id="42" name="TextBox 41">
            <a:extLst>
              <a:ext uri="{FF2B5EF4-FFF2-40B4-BE49-F238E27FC236}">
                <a16:creationId xmlns:a16="http://schemas.microsoft.com/office/drawing/2014/main" id="{C51565EB-F26F-27AC-9039-25B2DBEB7B60}"/>
              </a:ext>
            </a:extLst>
          </p:cNvPr>
          <p:cNvSpPr txBox="1"/>
          <p:nvPr/>
        </p:nvSpPr>
        <p:spPr>
          <a:xfrm>
            <a:off x="-39689" y="6629400"/>
            <a:ext cx="12228513" cy="223907"/>
          </a:xfrm>
          <a:prstGeom prst="rect">
            <a:avLst/>
          </a:prstGeom>
          <a:noFill/>
        </p:spPr>
        <p:txBody>
          <a:bodyPr wrap="square" rtlCol="0">
            <a:spAutoFit/>
          </a:bodyPr>
          <a:lstStyle/>
          <a:p>
            <a:pPr algn="ctr">
              <a:lnSpc>
                <a:spcPct val="95000"/>
              </a:lnSpc>
            </a:pPr>
            <a:r>
              <a:rPr lang="en-US" sz="900" dirty="0">
                <a:cs typeface="Calibri" panose="020F0502020204030204" pitchFamily="34" charset="0"/>
              </a:rPr>
              <a:t>May 2022 online survey conducted among 40 of 41 possible St. Catherine of Siena students in 5</a:t>
            </a:r>
            <a:r>
              <a:rPr lang="en-US" sz="900" baseline="30000" dirty="0">
                <a:cs typeface="Calibri" panose="020F0502020204030204" pitchFamily="34" charset="0"/>
              </a:rPr>
              <a:t>th</a:t>
            </a:r>
            <a:r>
              <a:rPr lang="en-US" sz="900" dirty="0">
                <a:cs typeface="Calibri" panose="020F0502020204030204" pitchFamily="34" charset="0"/>
              </a:rPr>
              <a:t> Grade (n=19), 6</a:t>
            </a:r>
            <a:r>
              <a:rPr lang="en-US" sz="900" baseline="30000" dirty="0">
                <a:cs typeface="Calibri" panose="020F0502020204030204" pitchFamily="34" charset="0"/>
              </a:rPr>
              <a:t>th</a:t>
            </a:r>
            <a:r>
              <a:rPr lang="en-US" sz="900" dirty="0">
                <a:cs typeface="Calibri" panose="020F0502020204030204" pitchFamily="34" charset="0"/>
              </a:rPr>
              <a:t> Grade (n=7), 7</a:t>
            </a:r>
            <a:r>
              <a:rPr lang="en-US" sz="900" baseline="30000" dirty="0">
                <a:cs typeface="Calibri" panose="020F0502020204030204" pitchFamily="34" charset="0"/>
              </a:rPr>
              <a:t>th</a:t>
            </a:r>
            <a:r>
              <a:rPr lang="en-US" sz="900" dirty="0">
                <a:cs typeface="Calibri" panose="020F0502020204030204" pitchFamily="34" charset="0"/>
              </a:rPr>
              <a:t> Grade (n=8), 8</a:t>
            </a:r>
            <a:r>
              <a:rPr lang="en-US" sz="900" baseline="30000" dirty="0">
                <a:cs typeface="Calibri" panose="020F0502020204030204" pitchFamily="34" charset="0"/>
              </a:rPr>
              <a:t>th</a:t>
            </a:r>
            <a:r>
              <a:rPr lang="en-US" sz="900" dirty="0">
                <a:cs typeface="Calibri" panose="020F0502020204030204" pitchFamily="34" charset="0"/>
              </a:rPr>
              <a:t> Grade (n=4), Unspecified Grade (n=2)</a:t>
            </a:r>
          </a:p>
        </p:txBody>
      </p:sp>
      <p:sp>
        <p:nvSpPr>
          <p:cNvPr id="47" name="TextBox 46">
            <a:extLst>
              <a:ext uri="{FF2B5EF4-FFF2-40B4-BE49-F238E27FC236}">
                <a16:creationId xmlns:a16="http://schemas.microsoft.com/office/drawing/2014/main" id="{EAAAE939-72AF-04C2-F14A-AD6161F425DA}"/>
              </a:ext>
            </a:extLst>
          </p:cNvPr>
          <p:cNvSpPr txBox="1"/>
          <p:nvPr/>
        </p:nvSpPr>
        <p:spPr>
          <a:xfrm>
            <a:off x="7934456" y="2934011"/>
            <a:ext cx="2579556" cy="2095189"/>
          </a:xfrm>
          <a:prstGeom prst="rect">
            <a:avLst/>
          </a:prstGeom>
          <a:noFill/>
        </p:spPr>
        <p:txBody>
          <a:bodyPr wrap="square" rtlCol="0">
            <a:spAutoFit/>
          </a:bodyPr>
          <a:lstStyle/>
          <a:p>
            <a:pPr algn="ctr">
              <a:lnSpc>
                <a:spcPct val="95000"/>
              </a:lnSpc>
            </a:pPr>
            <a:r>
              <a:rPr lang="en-US" sz="1400" b="1" dirty="0">
                <a:cs typeface="Calibri" panose="020F0502020204030204" pitchFamily="34" charset="0"/>
              </a:rPr>
              <a:t>Top Facility Ratings: </a:t>
            </a:r>
          </a:p>
          <a:p>
            <a:pPr algn="ctr">
              <a:lnSpc>
                <a:spcPct val="95000"/>
              </a:lnSpc>
            </a:pPr>
            <a:endParaRPr lang="en-US" sz="1400" dirty="0">
              <a:cs typeface="Calibri" panose="020F0502020204030204" pitchFamily="34" charset="0"/>
            </a:endParaRPr>
          </a:p>
          <a:p>
            <a:pPr algn="ctr">
              <a:lnSpc>
                <a:spcPct val="95000"/>
              </a:lnSpc>
            </a:pPr>
            <a:r>
              <a:rPr lang="en-US" sz="1400" dirty="0">
                <a:cs typeface="Calibri" panose="020F0502020204030204" pitchFamily="34" charset="0"/>
              </a:rPr>
              <a:t>Library – </a:t>
            </a:r>
            <a:r>
              <a:rPr lang="en-US" sz="1400" b="1" dirty="0">
                <a:cs typeface="Calibri" panose="020F0502020204030204" pitchFamily="34" charset="0"/>
              </a:rPr>
              <a:t>85%</a:t>
            </a:r>
          </a:p>
          <a:p>
            <a:pPr algn="ctr">
              <a:lnSpc>
                <a:spcPct val="95000"/>
              </a:lnSpc>
            </a:pPr>
            <a:endParaRPr lang="en-US" sz="1400" b="1" dirty="0">
              <a:cs typeface="Calibri" panose="020F0502020204030204" pitchFamily="34" charset="0"/>
            </a:endParaRPr>
          </a:p>
          <a:p>
            <a:pPr algn="ctr">
              <a:lnSpc>
                <a:spcPct val="95000"/>
              </a:lnSpc>
            </a:pPr>
            <a:r>
              <a:rPr lang="en-US" sz="1400" dirty="0">
                <a:cs typeface="Calibri" panose="020F0502020204030204" pitchFamily="34" charset="0"/>
              </a:rPr>
              <a:t>Classrooms – </a:t>
            </a:r>
            <a:r>
              <a:rPr lang="en-US" sz="1400" b="1" dirty="0">
                <a:cs typeface="Calibri" panose="020F0502020204030204" pitchFamily="34" charset="0"/>
              </a:rPr>
              <a:t>75%</a:t>
            </a:r>
          </a:p>
          <a:p>
            <a:pPr algn="ctr">
              <a:lnSpc>
                <a:spcPct val="95000"/>
              </a:lnSpc>
            </a:pPr>
            <a:endParaRPr lang="en-US" sz="1400" dirty="0">
              <a:cs typeface="Calibri" panose="020F0502020204030204" pitchFamily="34" charset="0"/>
            </a:endParaRPr>
          </a:p>
          <a:p>
            <a:pPr algn="ctr">
              <a:lnSpc>
                <a:spcPct val="95000"/>
              </a:lnSpc>
            </a:pPr>
            <a:r>
              <a:rPr lang="en-US" sz="1400" dirty="0">
                <a:cs typeface="Calibri" panose="020F0502020204030204" pitchFamily="34" charset="0"/>
              </a:rPr>
              <a:t>Overall Cleanliness – </a:t>
            </a:r>
            <a:r>
              <a:rPr lang="en-US" sz="1400" b="1" dirty="0">
                <a:cs typeface="Calibri" panose="020F0502020204030204" pitchFamily="34" charset="0"/>
              </a:rPr>
              <a:t>75%</a:t>
            </a:r>
          </a:p>
          <a:p>
            <a:pPr algn="ctr">
              <a:lnSpc>
                <a:spcPct val="95000"/>
              </a:lnSpc>
            </a:pPr>
            <a:endParaRPr lang="en-US" sz="1400" dirty="0">
              <a:cs typeface="Calibri" panose="020F0502020204030204" pitchFamily="34" charset="0"/>
            </a:endParaRPr>
          </a:p>
          <a:p>
            <a:pPr algn="ctr">
              <a:lnSpc>
                <a:spcPct val="95000"/>
              </a:lnSpc>
            </a:pPr>
            <a:r>
              <a:rPr lang="en-US" sz="1400" dirty="0">
                <a:cs typeface="Calibri" panose="020F0502020204030204" pitchFamily="34" charset="0"/>
              </a:rPr>
              <a:t>Gym – </a:t>
            </a:r>
            <a:r>
              <a:rPr lang="en-US" sz="1400" b="1" dirty="0">
                <a:cs typeface="Calibri" panose="020F0502020204030204" pitchFamily="34" charset="0"/>
              </a:rPr>
              <a:t>65%</a:t>
            </a:r>
          </a:p>
          <a:p>
            <a:pPr>
              <a:lnSpc>
                <a:spcPct val="95000"/>
              </a:lnSpc>
            </a:pPr>
            <a:endParaRPr lang="en-US" sz="1100" dirty="0">
              <a:cs typeface="Calibri" panose="020F0502020204030204" pitchFamily="34" charset="0"/>
            </a:endParaRPr>
          </a:p>
        </p:txBody>
      </p:sp>
      <p:sp>
        <p:nvSpPr>
          <p:cNvPr id="23" name="TextBox 22">
            <a:extLst>
              <a:ext uri="{FF2B5EF4-FFF2-40B4-BE49-F238E27FC236}">
                <a16:creationId xmlns:a16="http://schemas.microsoft.com/office/drawing/2014/main" id="{85C718FF-CAAF-F0B4-41A2-811AAFECFC7D}"/>
              </a:ext>
            </a:extLst>
          </p:cNvPr>
          <p:cNvSpPr txBox="1"/>
          <p:nvPr/>
        </p:nvSpPr>
        <p:spPr>
          <a:xfrm>
            <a:off x="4597457" y="1349193"/>
            <a:ext cx="1818670" cy="677108"/>
          </a:xfrm>
          <a:prstGeom prst="rect">
            <a:avLst/>
          </a:prstGeom>
          <a:noFill/>
        </p:spPr>
        <p:txBody>
          <a:bodyPr wrap="square" rtlCol="0">
            <a:spAutoFit/>
          </a:bodyPr>
          <a:lstStyle/>
          <a:p>
            <a:pPr algn="ctr">
              <a:lnSpc>
                <a:spcPct val="95000"/>
              </a:lnSpc>
            </a:pPr>
            <a:r>
              <a:rPr lang="en-US" sz="2000" b="1" dirty="0">
                <a:cs typeface="Calibri" panose="020F0502020204030204" pitchFamily="34" charset="0"/>
              </a:rPr>
              <a:t>Satisfaction </a:t>
            </a:r>
          </a:p>
          <a:p>
            <a:pPr algn="ctr">
              <a:lnSpc>
                <a:spcPct val="95000"/>
              </a:lnSpc>
            </a:pPr>
            <a:r>
              <a:rPr lang="en-US" sz="2000" b="1" dirty="0">
                <a:cs typeface="Calibri" panose="020F0502020204030204" pitchFamily="34" charset="0"/>
              </a:rPr>
              <a:t> Ratings</a:t>
            </a:r>
          </a:p>
        </p:txBody>
      </p:sp>
      <p:grpSp>
        <p:nvGrpSpPr>
          <p:cNvPr id="24" name="Group 23">
            <a:extLst>
              <a:ext uri="{FF2B5EF4-FFF2-40B4-BE49-F238E27FC236}">
                <a16:creationId xmlns:a16="http://schemas.microsoft.com/office/drawing/2014/main" id="{08083D81-7319-9982-5296-CA75F2048C6A}"/>
              </a:ext>
            </a:extLst>
          </p:cNvPr>
          <p:cNvGrpSpPr/>
          <p:nvPr/>
        </p:nvGrpSpPr>
        <p:grpSpPr>
          <a:xfrm>
            <a:off x="7018942" y="1200583"/>
            <a:ext cx="4485670" cy="4209617"/>
            <a:chOff x="7018942" y="1065674"/>
            <a:chExt cx="4485670" cy="4209617"/>
          </a:xfrm>
        </p:grpSpPr>
        <p:sp>
          <p:nvSpPr>
            <p:cNvPr id="6" name="Rectangle 5">
              <a:extLst>
                <a:ext uri="{FF2B5EF4-FFF2-40B4-BE49-F238E27FC236}">
                  <a16:creationId xmlns:a16="http://schemas.microsoft.com/office/drawing/2014/main" id="{D9F81E63-60D0-CA6A-AD64-FE183E5916F7}"/>
                </a:ext>
              </a:extLst>
            </p:cNvPr>
            <p:cNvSpPr/>
            <p:nvPr/>
          </p:nvSpPr>
          <p:spPr>
            <a:xfrm>
              <a:off x="7507680" y="2517750"/>
              <a:ext cx="3423881" cy="2757541"/>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descr="Clock with solid fill">
              <a:extLst>
                <a:ext uri="{FF2B5EF4-FFF2-40B4-BE49-F238E27FC236}">
                  <a16:creationId xmlns:a16="http://schemas.microsoft.com/office/drawing/2014/main" id="{D08C71E3-704C-0E67-6D8A-46930C746ED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37612" y="1447800"/>
              <a:ext cx="914400" cy="914400"/>
            </a:xfrm>
            <a:prstGeom prst="rect">
              <a:avLst/>
            </a:prstGeom>
          </p:spPr>
        </p:pic>
        <p:sp>
          <p:nvSpPr>
            <p:cNvPr id="18" name="Isosceles Triangle 17">
              <a:extLst>
                <a:ext uri="{FF2B5EF4-FFF2-40B4-BE49-F238E27FC236}">
                  <a16:creationId xmlns:a16="http://schemas.microsoft.com/office/drawing/2014/main" id="{EC7B137F-0A66-11A2-52BF-3F1F44AE4BDE}"/>
                </a:ext>
              </a:extLst>
            </p:cNvPr>
            <p:cNvSpPr/>
            <p:nvPr/>
          </p:nvSpPr>
          <p:spPr>
            <a:xfrm>
              <a:off x="7018942" y="1065674"/>
              <a:ext cx="4485670" cy="1448926"/>
            </a:xfrm>
            <a:prstGeom prst="triangle">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Slide Number Placeholder 3">
            <a:extLst>
              <a:ext uri="{FF2B5EF4-FFF2-40B4-BE49-F238E27FC236}">
                <a16:creationId xmlns:a16="http://schemas.microsoft.com/office/drawing/2014/main" id="{FF199A84-B226-C766-8D54-7EE32E5158F1}"/>
              </a:ext>
            </a:extLst>
          </p:cNvPr>
          <p:cNvSpPr txBox="1">
            <a:spLocks/>
          </p:cNvSpPr>
          <p:nvPr/>
        </p:nvSpPr>
        <p:spPr>
          <a:xfrm>
            <a:off x="10648310" y="6414111"/>
            <a:ext cx="1107518" cy="320675"/>
          </a:xfrm>
          <a:prstGeom prst="rect">
            <a:avLst/>
          </a:prstGeom>
        </p:spPr>
        <p:txBody>
          <a:bodyPr vert="horz" lIns="121899" tIns="60949" rIns="121899" bIns="60949" rtlCol="0" anchor="b"/>
          <a:lstStyle>
            <a:defPPr>
              <a:defRPr lang="en-US"/>
            </a:defPPr>
            <a:lvl1pPr marL="0" algn="r" defTabSz="1218987" rtl="0" eaLnBrk="1" latinLnBrk="0" hangingPunct="1">
              <a:defRPr sz="1200" kern="1200">
                <a:solidFill>
                  <a:schemeClr val="tx2">
                    <a:lumMod val="50000"/>
                  </a:schemeClr>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fld id="{DA60BA0E-20D0-4E7C-B286-26C960A6788F}" type="slidenum">
              <a:rPr lang="en-US" sz="900" smtClean="0"/>
              <a:pPr/>
              <a:t>7</a:t>
            </a:fld>
            <a:endParaRPr lang="en-US" sz="900" dirty="0"/>
          </a:p>
        </p:txBody>
      </p:sp>
    </p:spTree>
    <p:extLst>
      <p:ext uri="{BB962C8B-B14F-4D97-AF65-F5344CB8AC3E}">
        <p14:creationId xmlns:p14="http://schemas.microsoft.com/office/powerpoint/2010/main" val="1153074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85E748F-B2CC-B662-26F2-0AAB5C7D0D9E}"/>
              </a:ext>
            </a:extLst>
          </p:cNvPr>
          <p:cNvSpPr txBox="1"/>
          <p:nvPr/>
        </p:nvSpPr>
        <p:spPr>
          <a:xfrm>
            <a:off x="1102113" y="304800"/>
            <a:ext cx="10172549" cy="794064"/>
          </a:xfrm>
          <a:prstGeom prst="rect">
            <a:avLst/>
          </a:prstGeom>
          <a:solidFill>
            <a:schemeClr val="accent3">
              <a:lumMod val="75000"/>
            </a:schemeClr>
          </a:solidFill>
        </p:spPr>
        <p:txBody>
          <a:bodyPr wrap="square" rtlCol="0">
            <a:spAutoFit/>
          </a:bodyPr>
          <a:lstStyle/>
          <a:p>
            <a:pPr algn="ctr">
              <a:lnSpc>
                <a:spcPct val="95000"/>
              </a:lnSpc>
            </a:pPr>
            <a:r>
              <a:rPr lang="en-US" dirty="0">
                <a:solidFill>
                  <a:srgbClr val="FFCC00"/>
                </a:solidFill>
                <a:cs typeface="Calibri" panose="020F0502020204030204" pitchFamily="34" charset="0"/>
              </a:rPr>
              <a:t>Student Feedback: </a:t>
            </a:r>
          </a:p>
          <a:p>
            <a:pPr algn="ctr">
              <a:lnSpc>
                <a:spcPct val="95000"/>
              </a:lnSpc>
            </a:pPr>
            <a:r>
              <a:rPr lang="en-US" dirty="0">
                <a:solidFill>
                  <a:srgbClr val="FFCC00"/>
                </a:solidFill>
                <a:cs typeface="Calibri" panose="020F0502020204030204" pitchFamily="34" charset="0"/>
              </a:rPr>
              <a:t>Key Selling Points</a:t>
            </a:r>
          </a:p>
        </p:txBody>
      </p:sp>
      <p:graphicFrame>
        <p:nvGraphicFramePr>
          <p:cNvPr id="25" name="Chart 24">
            <a:extLst>
              <a:ext uri="{FF2B5EF4-FFF2-40B4-BE49-F238E27FC236}">
                <a16:creationId xmlns:a16="http://schemas.microsoft.com/office/drawing/2014/main" id="{9949A041-A2D1-A309-C183-3C761AFAAFA1}"/>
              </a:ext>
            </a:extLst>
          </p:cNvPr>
          <p:cNvGraphicFramePr/>
          <p:nvPr>
            <p:extLst>
              <p:ext uri="{D42A27DB-BD31-4B8C-83A1-F6EECF244321}">
                <p14:modId xmlns:p14="http://schemas.microsoft.com/office/powerpoint/2010/main" val="3251173418"/>
              </p:ext>
            </p:extLst>
          </p:nvPr>
        </p:nvGraphicFramePr>
        <p:xfrm>
          <a:off x="3738923" y="1066800"/>
          <a:ext cx="4329978" cy="3276600"/>
        </p:xfrm>
        <a:graphic>
          <a:graphicData uri="http://schemas.openxmlformats.org/drawingml/2006/chart">
            <c:chart xmlns:c="http://schemas.openxmlformats.org/drawingml/2006/chart" xmlns:r="http://schemas.openxmlformats.org/officeDocument/2006/relationships" r:id="rId2"/>
          </a:graphicData>
        </a:graphic>
      </p:graphicFrame>
      <p:pic>
        <p:nvPicPr>
          <p:cNvPr id="40" name="Graphic 39" descr="Smiling with hearts face outline with solid fill">
            <a:extLst>
              <a:ext uri="{FF2B5EF4-FFF2-40B4-BE49-F238E27FC236}">
                <a16:creationId xmlns:a16="http://schemas.microsoft.com/office/drawing/2014/main" id="{BE13BD54-4807-5B41-342B-BE9692D2FF7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7067" y="4554500"/>
            <a:ext cx="914400" cy="914400"/>
          </a:xfrm>
          <a:prstGeom prst="rect">
            <a:avLst/>
          </a:prstGeom>
        </p:spPr>
      </p:pic>
      <p:sp>
        <p:nvSpPr>
          <p:cNvPr id="41" name="TextBox 40">
            <a:extLst>
              <a:ext uri="{FF2B5EF4-FFF2-40B4-BE49-F238E27FC236}">
                <a16:creationId xmlns:a16="http://schemas.microsoft.com/office/drawing/2014/main" id="{9C46B9AB-4FC0-8718-8C52-45D83F041DEB}"/>
              </a:ext>
            </a:extLst>
          </p:cNvPr>
          <p:cNvSpPr txBox="1"/>
          <p:nvPr/>
        </p:nvSpPr>
        <p:spPr>
          <a:xfrm>
            <a:off x="1221467" y="4490512"/>
            <a:ext cx="10287548" cy="1072088"/>
          </a:xfrm>
          <a:prstGeom prst="rect">
            <a:avLst/>
          </a:prstGeom>
          <a:noFill/>
        </p:spPr>
        <p:txBody>
          <a:bodyPr wrap="square" rtlCol="0">
            <a:spAutoFit/>
          </a:bodyPr>
          <a:lstStyle/>
          <a:p>
            <a:pPr>
              <a:lnSpc>
                <a:spcPct val="95000"/>
              </a:lnSpc>
              <a:spcBef>
                <a:spcPts val="100"/>
              </a:spcBef>
              <a:spcAft>
                <a:spcPts val="100"/>
              </a:spcAft>
            </a:pPr>
            <a:r>
              <a:rPr lang="en-US" sz="1200" b="1" dirty="0">
                <a:solidFill>
                  <a:schemeClr val="accent2">
                    <a:lumMod val="50000"/>
                  </a:schemeClr>
                </a:solidFill>
                <a:cs typeface="Calibri" panose="020F0502020204030204" pitchFamily="34" charset="0"/>
              </a:rPr>
              <a:t>43%</a:t>
            </a:r>
            <a:r>
              <a:rPr lang="en-US" sz="1200" dirty="0">
                <a:solidFill>
                  <a:schemeClr val="accent2">
                    <a:lumMod val="50000"/>
                  </a:schemeClr>
                </a:solidFill>
                <a:cs typeface="Calibri" panose="020F0502020204030204" pitchFamily="34" charset="0"/>
              </a:rPr>
              <a:t> said they like the school’s positive feel/feeling loved/feeling welcome/everyone gets along/one big family/closeness/friends</a:t>
            </a:r>
          </a:p>
          <a:p>
            <a:pPr>
              <a:lnSpc>
                <a:spcPct val="95000"/>
              </a:lnSpc>
              <a:spcBef>
                <a:spcPts val="100"/>
              </a:spcBef>
              <a:spcAft>
                <a:spcPts val="100"/>
              </a:spcAft>
            </a:pPr>
            <a:r>
              <a:rPr lang="en-US" sz="1200" b="1" dirty="0">
                <a:solidFill>
                  <a:schemeClr val="accent2">
                    <a:lumMod val="50000"/>
                  </a:schemeClr>
                </a:solidFill>
                <a:cs typeface="Calibri" panose="020F0502020204030204" pitchFamily="34" charset="0"/>
              </a:rPr>
              <a:t>20% </a:t>
            </a:r>
            <a:r>
              <a:rPr lang="en-US" sz="1200" dirty="0">
                <a:solidFill>
                  <a:schemeClr val="accent2">
                    <a:lumMod val="50000"/>
                  </a:schemeClr>
                </a:solidFill>
                <a:cs typeface="Calibri" panose="020F0502020204030204" pitchFamily="34" charset="0"/>
              </a:rPr>
              <a:t>mentioned liking the caring/kind/understanding teachers</a:t>
            </a:r>
          </a:p>
          <a:p>
            <a:pPr>
              <a:lnSpc>
                <a:spcPct val="95000"/>
              </a:lnSpc>
              <a:spcBef>
                <a:spcPts val="100"/>
              </a:spcBef>
              <a:spcAft>
                <a:spcPts val="100"/>
              </a:spcAft>
            </a:pPr>
            <a:r>
              <a:rPr lang="en-US" sz="1200" b="1" dirty="0">
                <a:solidFill>
                  <a:schemeClr val="accent2">
                    <a:lumMod val="50000"/>
                  </a:schemeClr>
                </a:solidFill>
                <a:cs typeface="Calibri" panose="020F0502020204030204" pitchFamily="34" charset="0"/>
              </a:rPr>
              <a:t>15%</a:t>
            </a:r>
            <a:r>
              <a:rPr lang="en-US" sz="1200" dirty="0">
                <a:solidFill>
                  <a:schemeClr val="accent2">
                    <a:lumMod val="50000"/>
                  </a:schemeClr>
                </a:solidFill>
                <a:cs typeface="Calibri" panose="020F0502020204030204" pitchFamily="34" charset="0"/>
              </a:rPr>
              <a:t> stated they like the small class/school size</a:t>
            </a:r>
          </a:p>
          <a:p>
            <a:pPr>
              <a:lnSpc>
                <a:spcPct val="95000"/>
              </a:lnSpc>
              <a:spcBef>
                <a:spcPts val="100"/>
              </a:spcBef>
              <a:spcAft>
                <a:spcPts val="100"/>
              </a:spcAft>
            </a:pPr>
            <a:r>
              <a:rPr lang="en-US" sz="1200" b="1" dirty="0">
                <a:solidFill>
                  <a:schemeClr val="accent2">
                    <a:lumMod val="50000"/>
                  </a:schemeClr>
                </a:solidFill>
                <a:cs typeface="Calibri" panose="020F0502020204030204" pitchFamily="34" charset="0"/>
              </a:rPr>
              <a:t>10%</a:t>
            </a:r>
            <a:r>
              <a:rPr lang="en-US" sz="1200" dirty="0">
                <a:solidFill>
                  <a:schemeClr val="accent2">
                    <a:lumMod val="50000"/>
                  </a:schemeClr>
                </a:solidFill>
                <a:cs typeface="Calibri" panose="020F0502020204030204" pitchFamily="34" charset="0"/>
              </a:rPr>
              <a:t> mentioned liking the staff</a:t>
            </a:r>
          </a:p>
          <a:p>
            <a:pPr>
              <a:lnSpc>
                <a:spcPct val="95000"/>
              </a:lnSpc>
              <a:spcBef>
                <a:spcPts val="100"/>
              </a:spcBef>
              <a:spcAft>
                <a:spcPts val="100"/>
              </a:spcAft>
            </a:pPr>
            <a:r>
              <a:rPr lang="en-US" sz="1200" b="1" dirty="0">
                <a:solidFill>
                  <a:schemeClr val="accent2">
                    <a:lumMod val="50000"/>
                  </a:schemeClr>
                </a:solidFill>
                <a:cs typeface="Calibri" panose="020F0502020204030204" pitchFamily="34" charset="0"/>
              </a:rPr>
              <a:t>8% </a:t>
            </a:r>
            <a:r>
              <a:rPr lang="en-US" sz="1200" dirty="0">
                <a:solidFill>
                  <a:schemeClr val="accent2">
                    <a:lumMod val="50000"/>
                  </a:schemeClr>
                </a:solidFill>
                <a:cs typeface="Calibri" panose="020F0502020204030204" pitchFamily="34" charset="0"/>
              </a:rPr>
              <a:t>said they like the school gatherings/activities, and gym </a:t>
            </a:r>
          </a:p>
        </p:txBody>
      </p:sp>
      <p:sp>
        <p:nvSpPr>
          <p:cNvPr id="42" name="TextBox 41">
            <a:extLst>
              <a:ext uri="{FF2B5EF4-FFF2-40B4-BE49-F238E27FC236}">
                <a16:creationId xmlns:a16="http://schemas.microsoft.com/office/drawing/2014/main" id="{C51565EB-F26F-27AC-9039-25B2DBEB7B60}"/>
              </a:ext>
            </a:extLst>
          </p:cNvPr>
          <p:cNvSpPr txBox="1"/>
          <p:nvPr/>
        </p:nvSpPr>
        <p:spPr>
          <a:xfrm>
            <a:off x="-39689" y="6634093"/>
            <a:ext cx="12228513" cy="223907"/>
          </a:xfrm>
          <a:prstGeom prst="rect">
            <a:avLst/>
          </a:prstGeom>
          <a:noFill/>
        </p:spPr>
        <p:txBody>
          <a:bodyPr wrap="square" rtlCol="0">
            <a:spAutoFit/>
          </a:bodyPr>
          <a:lstStyle/>
          <a:p>
            <a:pPr algn="ctr">
              <a:lnSpc>
                <a:spcPct val="95000"/>
              </a:lnSpc>
            </a:pPr>
            <a:r>
              <a:rPr lang="en-US" sz="900" dirty="0">
                <a:cs typeface="Calibri" panose="020F0502020204030204" pitchFamily="34" charset="0"/>
              </a:rPr>
              <a:t>May 2022 online survey conducted among 40 of 41 possible St. Catherine of Siena students in 5</a:t>
            </a:r>
            <a:r>
              <a:rPr lang="en-US" sz="900" baseline="30000" dirty="0">
                <a:cs typeface="Calibri" panose="020F0502020204030204" pitchFamily="34" charset="0"/>
              </a:rPr>
              <a:t>th</a:t>
            </a:r>
            <a:r>
              <a:rPr lang="en-US" sz="900" dirty="0">
                <a:cs typeface="Calibri" panose="020F0502020204030204" pitchFamily="34" charset="0"/>
              </a:rPr>
              <a:t> Grade (n=19), 6</a:t>
            </a:r>
            <a:r>
              <a:rPr lang="en-US" sz="900" baseline="30000" dirty="0">
                <a:cs typeface="Calibri" panose="020F0502020204030204" pitchFamily="34" charset="0"/>
              </a:rPr>
              <a:t>th</a:t>
            </a:r>
            <a:r>
              <a:rPr lang="en-US" sz="900" dirty="0">
                <a:cs typeface="Calibri" panose="020F0502020204030204" pitchFamily="34" charset="0"/>
              </a:rPr>
              <a:t> Grade (n=7), 7</a:t>
            </a:r>
            <a:r>
              <a:rPr lang="en-US" sz="900" baseline="30000" dirty="0">
                <a:cs typeface="Calibri" panose="020F0502020204030204" pitchFamily="34" charset="0"/>
              </a:rPr>
              <a:t>th</a:t>
            </a:r>
            <a:r>
              <a:rPr lang="en-US" sz="900" dirty="0">
                <a:cs typeface="Calibri" panose="020F0502020204030204" pitchFamily="34" charset="0"/>
              </a:rPr>
              <a:t> Grade (n=8), 8</a:t>
            </a:r>
            <a:r>
              <a:rPr lang="en-US" sz="900" baseline="30000" dirty="0">
                <a:cs typeface="Calibri" panose="020F0502020204030204" pitchFamily="34" charset="0"/>
              </a:rPr>
              <a:t>th</a:t>
            </a:r>
            <a:r>
              <a:rPr lang="en-US" sz="900" dirty="0">
                <a:cs typeface="Calibri" panose="020F0502020204030204" pitchFamily="34" charset="0"/>
              </a:rPr>
              <a:t> Grade (n=4), Unspecified Grade (n=2)</a:t>
            </a:r>
          </a:p>
        </p:txBody>
      </p:sp>
      <p:sp>
        <p:nvSpPr>
          <p:cNvPr id="49" name="TextBox 48">
            <a:extLst>
              <a:ext uri="{FF2B5EF4-FFF2-40B4-BE49-F238E27FC236}">
                <a16:creationId xmlns:a16="http://schemas.microsoft.com/office/drawing/2014/main" id="{A0732AB0-7643-E178-5498-5E469AAB4358}"/>
              </a:ext>
            </a:extLst>
          </p:cNvPr>
          <p:cNvSpPr txBox="1"/>
          <p:nvPr/>
        </p:nvSpPr>
        <p:spPr>
          <a:xfrm>
            <a:off x="432997" y="5696840"/>
            <a:ext cx="4366015" cy="769441"/>
          </a:xfrm>
          <a:prstGeom prst="rect">
            <a:avLst/>
          </a:prstGeom>
          <a:noFill/>
        </p:spPr>
        <p:txBody>
          <a:bodyPr wrap="square">
            <a:spAutoFit/>
          </a:bodyPr>
          <a:lstStyle/>
          <a:p>
            <a:r>
              <a:rPr lang="en-US" sz="1100" i="1" dirty="0">
                <a:solidFill>
                  <a:schemeClr val="accent2">
                    <a:lumMod val="50000"/>
                  </a:schemeClr>
                </a:solidFill>
                <a:cs typeface="Calibri" panose="020F0502020204030204" pitchFamily="34" charset="0"/>
              </a:rPr>
              <a:t>“I love that we are all one big family, we share everything, we get along, you get to make friends with younger kids that want to be just like you, and you get great sports opportunities”</a:t>
            </a:r>
          </a:p>
        </p:txBody>
      </p:sp>
      <p:sp>
        <p:nvSpPr>
          <p:cNvPr id="51" name="TextBox 50">
            <a:extLst>
              <a:ext uri="{FF2B5EF4-FFF2-40B4-BE49-F238E27FC236}">
                <a16:creationId xmlns:a16="http://schemas.microsoft.com/office/drawing/2014/main" id="{86B06F63-0F31-3007-D9B8-D6C9A07B8AFD}"/>
              </a:ext>
            </a:extLst>
          </p:cNvPr>
          <p:cNvSpPr txBox="1"/>
          <p:nvPr/>
        </p:nvSpPr>
        <p:spPr>
          <a:xfrm>
            <a:off x="4724367" y="5696840"/>
            <a:ext cx="1751045" cy="600164"/>
          </a:xfrm>
          <a:prstGeom prst="rect">
            <a:avLst/>
          </a:prstGeom>
          <a:noFill/>
        </p:spPr>
        <p:txBody>
          <a:bodyPr wrap="square">
            <a:spAutoFit/>
          </a:bodyPr>
          <a:lstStyle/>
          <a:p>
            <a:r>
              <a:rPr lang="en-US" sz="1100" i="1" dirty="0">
                <a:solidFill>
                  <a:schemeClr val="accent2">
                    <a:lumMod val="50000"/>
                  </a:schemeClr>
                </a:solidFill>
                <a:cs typeface="Calibri" panose="020F0502020204030204" pitchFamily="34" charset="0"/>
              </a:rPr>
              <a:t>“The class sizes are small so we feel like a family”</a:t>
            </a:r>
          </a:p>
        </p:txBody>
      </p:sp>
      <p:sp>
        <p:nvSpPr>
          <p:cNvPr id="53" name="TextBox 52">
            <a:extLst>
              <a:ext uri="{FF2B5EF4-FFF2-40B4-BE49-F238E27FC236}">
                <a16:creationId xmlns:a16="http://schemas.microsoft.com/office/drawing/2014/main" id="{160819F2-D741-BA3A-5D97-CB51765C0714}"/>
              </a:ext>
            </a:extLst>
          </p:cNvPr>
          <p:cNvSpPr txBox="1"/>
          <p:nvPr/>
        </p:nvSpPr>
        <p:spPr>
          <a:xfrm>
            <a:off x="6474609" y="5707559"/>
            <a:ext cx="5411003" cy="769441"/>
          </a:xfrm>
          <a:prstGeom prst="rect">
            <a:avLst/>
          </a:prstGeom>
          <a:noFill/>
        </p:spPr>
        <p:txBody>
          <a:bodyPr wrap="square">
            <a:spAutoFit/>
          </a:bodyPr>
          <a:lstStyle/>
          <a:p>
            <a:r>
              <a:rPr lang="en-US" sz="1100" i="1" dirty="0">
                <a:solidFill>
                  <a:schemeClr val="accent2">
                    <a:lumMod val="50000"/>
                  </a:schemeClr>
                </a:solidFill>
                <a:cs typeface="Calibri" panose="020F0502020204030204" pitchFamily="34" charset="0"/>
              </a:rPr>
              <a:t>“I like that even though many people may think that public schools are the way to go, because maybe the public schools have more staff, or bigger classes, or things like that, but I think it is actually better to have small classes.  There is more focus on you and your individual education” </a:t>
            </a:r>
          </a:p>
        </p:txBody>
      </p:sp>
      <p:sp>
        <p:nvSpPr>
          <p:cNvPr id="2" name="TextBox 1">
            <a:extLst>
              <a:ext uri="{FF2B5EF4-FFF2-40B4-BE49-F238E27FC236}">
                <a16:creationId xmlns:a16="http://schemas.microsoft.com/office/drawing/2014/main" id="{09198048-90B2-AAE0-A02C-326E660FAB5C}"/>
              </a:ext>
            </a:extLst>
          </p:cNvPr>
          <p:cNvSpPr txBox="1"/>
          <p:nvPr/>
        </p:nvSpPr>
        <p:spPr>
          <a:xfrm>
            <a:off x="22905" y="5519020"/>
            <a:ext cx="685800" cy="881780"/>
          </a:xfrm>
          <a:prstGeom prst="rect">
            <a:avLst/>
          </a:prstGeom>
          <a:noFill/>
        </p:spPr>
        <p:txBody>
          <a:bodyPr wrap="square" rtlCol="0">
            <a:spAutoFit/>
          </a:bodyPr>
          <a:lstStyle/>
          <a:p>
            <a:pPr>
              <a:lnSpc>
                <a:spcPct val="95000"/>
              </a:lnSpc>
            </a:pPr>
            <a:r>
              <a:rPr lang="en-US" sz="5400" dirty="0">
                <a:latin typeface="Arial" panose="020B0604020202020204" pitchFamily="34" charset="0"/>
                <a:cs typeface="Arial" panose="020B0604020202020204" pitchFamily="34" charset="0"/>
              </a:rPr>
              <a:t>“</a:t>
            </a:r>
          </a:p>
        </p:txBody>
      </p:sp>
      <p:sp>
        <p:nvSpPr>
          <p:cNvPr id="3" name="TextBox 2">
            <a:extLst>
              <a:ext uri="{FF2B5EF4-FFF2-40B4-BE49-F238E27FC236}">
                <a16:creationId xmlns:a16="http://schemas.microsoft.com/office/drawing/2014/main" id="{682A3A89-7581-74EC-4BB0-7310F3CC44BC}"/>
              </a:ext>
            </a:extLst>
          </p:cNvPr>
          <p:cNvSpPr txBox="1"/>
          <p:nvPr/>
        </p:nvSpPr>
        <p:spPr>
          <a:xfrm>
            <a:off x="1125018" y="4135030"/>
            <a:ext cx="8530545" cy="355482"/>
          </a:xfrm>
          <a:prstGeom prst="rect">
            <a:avLst/>
          </a:prstGeom>
          <a:noFill/>
        </p:spPr>
        <p:txBody>
          <a:bodyPr wrap="square" rtlCol="0">
            <a:spAutoFit/>
          </a:bodyPr>
          <a:lstStyle/>
          <a:p>
            <a:pPr>
              <a:lnSpc>
                <a:spcPct val="95000"/>
              </a:lnSpc>
            </a:pPr>
            <a:r>
              <a:rPr lang="en-US" sz="1800" dirty="0"/>
              <a:t>When asked what they like about St. Catherine… </a:t>
            </a:r>
          </a:p>
        </p:txBody>
      </p:sp>
      <p:sp>
        <p:nvSpPr>
          <p:cNvPr id="4" name="Slide Number Placeholder 3">
            <a:extLst>
              <a:ext uri="{FF2B5EF4-FFF2-40B4-BE49-F238E27FC236}">
                <a16:creationId xmlns:a16="http://schemas.microsoft.com/office/drawing/2014/main" id="{7DBE332A-744E-D602-115E-0E030493FD44}"/>
              </a:ext>
            </a:extLst>
          </p:cNvPr>
          <p:cNvSpPr>
            <a:spLocks noGrp="1"/>
          </p:cNvSpPr>
          <p:nvPr>
            <p:ph type="sldNum" sz="quarter" idx="12"/>
          </p:nvPr>
        </p:nvSpPr>
        <p:spPr>
          <a:xfrm>
            <a:off x="10648310" y="6414111"/>
            <a:ext cx="1107518" cy="320675"/>
          </a:xfrm>
        </p:spPr>
        <p:txBody>
          <a:bodyPr/>
          <a:lstStyle/>
          <a:p>
            <a:fld id="{DA60BA0E-20D0-4E7C-B286-26C960A6788F}" type="slidenum">
              <a:rPr lang="en-US" sz="900" smtClean="0"/>
              <a:t>8</a:t>
            </a:fld>
            <a:endParaRPr lang="en-US" sz="900" dirty="0"/>
          </a:p>
        </p:txBody>
      </p:sp>
    </p:spTree>
    <p:extLst>
      <p:ext uri="{BB962C8B-B14F-4D97-AF65-F5344CB8AC3E}">
        <p14:creationId xmlns:p14="http://schemas.microsoft.com/office/powerpoint/2010/main" val="61395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Graphic 38" descr="Classroom outline">
            <a:extLst>
              <a:ext uri="{FF2B5EF4-FFF2-40B4-BE49-F238E27FC236}">
                <a16:creationId xmlns:a16="http://schemas.microsoft.com/office/drawing/2014/main" id="{B932924F-B464-0138-B1C1-64FE2C3EB9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51612" y="638135"/>
            <a:ext cx="4876508" cy="4876508"/>
          </a:xfrm>
          <a:prstGeom prst="rect">
            <a:avLst/>
          </a:prstGeom>
        </p:spPr>
      </p:pic>
      <p:sp>
        <p:nvSpPr>
          <p:cNvPr id="10" name="TextBox 9">
            <a:extLst>
              <a:ext uri="{FF2B5EF4-FFF2-40B4-BE49-F238E27FC236}">
                <a16:creationId xmlns:a16="http://schemas.microsoft.com/office/drawing/2014/main" id="{583D2B55-D521-353C-B693-860B7C9B1AEF}"/>
              </a:ext>
            </a:extLst>
          </p:cNvPr>
          <p:cNvSpPr txBox="1"/>
          <p:nvPr/>
        </p:nvSpPr>
        <p:spPr>
          <a:xfrm>
            <a:off x="1125461" y="228600"/>
            <a:ext cx="10172549" cy="794064"/>
          </a:xfrm>
          <a:prstGeom prst="rect">
            <a:avLst/>
          </a:prstGeom>
          <a:solidFill>
            <a:schemeClr val="accent3">
              <a:lumMod val="75000"/>
            </a:schemeClr>
          </a:solidFill>
        </p:spPr>
        <p:txBody>
          <a:bodyPr wrap="square" rtlCol="0">
            <a:spAutoFit/>
          </a:bodyPr>
          <a:lstStyle/>
          <a:p>
            <a:pPr algn="ctr">
              <a:lnSpc>
                <a:spcPct val="95000"/>
              </a:lnSpc>
            </a:pPr>
            <a:r>
              <a:rPr lang="en-US" dirty="0">
                <a:solidFill>
                  <a:srgbClr val="FFCC00"/>
                </a:solidFill>
                <a:cs typeface="Calibri" panose="020F0502020204030204" pitchFamily="34" charset="0"/>
              </a:rPr>
              <a:t>Student Feedback: </a:t>
            </a:r>
          </a:p>
          <a:p>
            <a:pPr algn="ctr">
              <a:lnSpc>
                <a:spcPct val="95000"/>
              </a:lnSpc>
            </a:pPr>
            <a:r>
              <a:rPr lang="en-US" dirty="0">
                <a:solidFill>
                  <a:srgbClr val="FFCC00"/>
                </a:solidFill>
                <a:cs typeface="Calibri" panose="020F0502020204030204" pitchFamily="34" charset="0"/>
              </a:rPr>
              <a:t>Key Opportunity Areas</a:t>
            </a:r>
          </a:p>
        </p:txBody>
      </p:sp>
      <p:pic>
        <p:nvPicPr>
          <p:cNvPr id="12" name="Graphic 11" descr="Sad face outline with solid fill">
            <a:extLst>
              <a:ext uri="{FF2B5EF4-FFF2-40B4-BE49-F238E27FC236}">
                <a16:creationId xmlns:a16="http://schemas.microsoft.com/office/drawing/2014/main" id="{46D933EB-CBBD-2833-247B-B4B99E7C85C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3066" y="4724400"/>
            <a:ext cx="914400" cy="914400"/>
          </a:xfrm>
          <a:prstGeom prst="rect">
            <a:avLst/>
          </a:prstGeom>
        </p:spPr>
      </p:pic>
      <p:sp>
        <p:nvSpPr>
          <p:cNvPr id="14" name="TextBox 13">
            <a:extLst>
              <a:ext uri="{FF2B5EF4-FFF2-40B4-BE49-F238E27FC236}">
                <a16:creationId xmlns:a16="http://schemas.microsoft.com/office/drawing/2014/main" id="{F07CDDC6-5838-9AA8-0530-3090652FC9C0}"/>
              </a:ext>
            </a:extLst>
          </p:cNvPr>
          <p:cNvSpPr txBox="1"/>
          <p:nvPr/>
        </p:nvSpPr>
        <p:spPr>
          <a:xfrm>
            <a:off x="4189412" y="5690681"/>
            <a:ext cx="1905000" cy="938719"/>
          </a:xfrm>
          <a:prstGeom prst="rect">
            <a:avLst/>
          </a:prstGeom>
          <a:noFill/>
        </p:spPr>
        <p:txBody>
          <a:bodyPr wrap="square">
            <a:spAutoFit/>
          </a:bodyPr>
          <a:lstStyle/>
          <a:p>
            <a:r>
              <a:rPr lang="en-US" sz="1100" i="1" dirty="0">
                <a:solidFill>
                  <a:srgbClr val="C00000"/>
                </a:solidFill>
                <a:cs typeface="Calibri" panose="020F0502020204030204" pitchFamily="34" charset="0"/>
              </a:rPr>
              <a:t>“I do not like the school food, the computers, and the schoolbooks because they need to be updated”</a:t>
            </a:r>
          </a:p>
        </p:txBody>
      </p:sp>
      <p:sp>
        <p:nvSpPr>
          <p:cNvPr id="16" name="TextBox 15">
            <a:extLst>
              <a:ext uri="{FF2B5EF4-FFF2-40B4-BE49-F238E27FC236}">
                <a16:creationId xmlns:a16="http://schemas.microsoft.com/office/drawing/2014/main" id="{F43F2C71-555A-4996-4897-A0D67E19469A}"/>
              </a:ext>
            </a:extLst>
          </p:cNvPr>
          <p:cNvSpPr txBox="1"/>
          <p:nvPr/>
        </p:nvSpPr>
        <p:spPr>
          <a:xfrm>
            <a:off x="6117760" y="5668881"/>
            <a:ext cx="5729752" cy="938719"/>
          </a:xfrm>
          <a:prstGeom prst="rect">
            <a:avLst/>
          </a:prstGeom>
          <a:noFill/>
        </p:spPr>
        <p:txBody>
          <a:bodyPr wrap="square">
            <a:spAutoFit/>
          </a:bodyPr>
          <a:lstStyle/>
          <a:p>
            <a:r>
              <a:rPr lang="en-US" sz="1100" i="1" dirty="0">
                <a:solidFill>
                  <a:srgbClr val="C00000"/>
                </a:solidFill>
                <a:cs typeface="Calibri" panose="020F0502020204030204" pitchFamily="34" charset="0"/>
              </a:rPr>
              <a:t>“I don't like that we don't go to Adoration as much as we used to. I think that we should have more free time. I don't like having Spanish or Computer class as a specials class. I don't think it's as important as other subjects. I think that we should have more time in Art class. I think it is important to show our creativity and Ms. Stange does a great job at that - we should have it multiple times a week”</a:t>
            </a:r>
          </a:p>
        </p:txBody>
      </p:sp>
      <p:sp>
        <p:nvSpPr>
          <p:cNvPr id="18" name="TextBox 17">
            <a:extLst>
              <a:ext uri="{FF2B5EF4-FFF2-40B4-BE49-F238E27FC236}">
                <a16:creationId xmlns:a16="http://schemas.microsoft.com/office/drawing/2014/main" id="{98982F60-5434-62E8-DA01-D7AEA7CA9E5E}"/>
              </a:ext>
            </a:extLst>
          </p:cNvPr>
          <p:cNvSpPr txBox="1"/>
          <p:nvPr/>
        </p:nvSpPr>
        <p:spPr>
          <a:xfrm>
            <a:off x="390287" y="5690681"/>
            <a:ext cx="3657600" cy="769441"/>
          </a:xfrm>
          <a:prstGeom prst="rect">
            <a:avLst/>
          </a:prstGeom>
          <a:noFill/>
        </p:spPr>
        <p:txBody>
          <a:bodyPr wrap="square">
            <a:spAutoFit/>
          </a:bodyPr>
          <a:lstStyle/>
          <a:p>
            <a:r>
              <a:rPr lang="en-US" sz="1100" i="1" dirty="0">
                <a:solidFill>
                  <a:srgbClr val="C00000"/>
                </a:solidFill>
                <a:cs typeface="Calibri" panose="020F0502020204030204" pitchFamily="34" charset="0"/>
              </a:rPr>
              <a:t>“I wish there was more game time in gym class, one less service hour for every category, no service hour reviews, 5 more minutes of lunch but the same time at recess, and that you could have long hair” </a:t>
            </a:r>
          </a:p>
        </p:txBody>
      </p:sp>
      <p:sp>
        <p:nvSpPr>
          <p:cNvPr id="19" name="TextBox 18">
            <a:extLst>
              <a:ext uri="{FF2B5EF4-FFF2-40B4-BE49-F238E27FC236}">
                <a16:creationId xmlns:a16="http://schemas.microsoft.com/office/drawing/2014/main" id="{256D943A-5C8B-E653-6074-1683D8969930}"/>
              </a:ext>
            </a:extLst>
          </p:cNvPr>
          <p:cNvSpPr txBox="1"/>
          <p:nvPr/>
        </p:nvSpPr>
        <p:spPr>
          <a:xfrm>
            <a:off x="0" y="6629400"/>
            <a:ext cx="12188824" cy="223907"/>
          </a:xfrm>
          <a:prstGeom prst="rect">
            <a:avLst/>
          </a:prstGeom>
          <a:noFill/>
        </p:spPr>
        <p:txBody>
          <a:bodyPr wrap="square" rtlCol="0">
            <a:spAutoFit/>
          </a:bodyPr>
          <a:lstStyle/>
          <a:p>
            <a:pPr algn="ctr">
              <a:lnSpc>
                <a:spcPct val="95000"/>
              </a:lnSpc>
            </a:pPr>
            <a:r>
              <a:rPr lang="en-US" sz="900" dirty="0">
                <a:cs typeface="Calibri" panose="020F0502020204030204" pitchFamily="34" charset="0"/>
              </a:rPr>
              <a:t>May 2022 online survey conducted among 40 of 41 possible St. Catherine of Siena students in 5</a:t>
            </a:r>
            <a:r>
              <a:rPr lang="en-US" sz="900" baseline="30000" dirty="0">
                <a:cs typeface="Calibri" panose="020F0502020204030204" pitchFamily="34" charset="0"/>
              </a:rPr>
              <a:t>th</a:t>
            </a:r>
            <a:r>
              <a:rPr lang="en-US" sz="900" dirty="0">
                <a:cs typeface="Calibri" panose="020F0502020204030204" pitchFamily="34" charset="0"/>
              </a:rPr>
              <a:t> Grade (n=19), 6</a:t>
            </a:r>
            <a:r>
              <a:rPr lang="en-US" sz="900" baseline="30000" dirty="0">
                <a:cs typeface="Calibri" panose="020F0502020204030204" pitchFamily="34" charset="0"/>
              </a:rPr>
              <a:t>th</a:t>
            </a:r>
            <a:r>
              <a:rPr lang="en-US" sz="900" dirty="0">
                <a:cs typeface="Calibri" panose="020F0502020204030204" pitchFamily="34" charset="0"/>
              </a:rPr>
              <a:t> Grade (n=7), 7</a:t>
            </a:r>
            <a:r>
              <a:rPr lang="en-US" sz="900" baseline="30000" dirty="0">
                <a:cs typeface="Calibri" panose="020F0502020204030204" pitchFamily="34" charset="0"/>
              </a:rPr>
              <a:t>th</a:t>
            </a:r>
            <a:r>
              <a:rPr lang="en-US" sz="900" dirty="0">
                <a:cs typeface="Calibri" panose="020F0502020204030204" pitchFamily="34" charset="0"/>
              </a:rPr>
              <a:t> Grade (n=8), 8</a:t>
            </a:r>
            <a:r>
              <a:rPr lang="en-US" sz="900" baseline="30000" dirty="0">
                <a:cs typeface="Calibri" panose="020F0502020204030204" pitchFamily="34" charset="0"/>
              </a:rPr>
              <a:t>th</a:t>
            </a:r>
            <a:r>
              <a:rPr lang="en-US" sz="900" dirty="0">
                <a:cs typeface="Calibri" panose="020F0502020204030204" pitchFamily="34" charset="0"/>
              </a:rPr>
              <a:t> Grade (n=4), Unspecified Grade (n=2)</a:t>
            </a:r>
          </a:p>
        </p:txBody>
      </p:sp>
      <p:sp>
        <p:nvSpPr>
          <p:cNvPr id="20" name="TextBox 19">
            <a:extLst>
              <a:ext uri="{FF2B5EF4-FFF2-40B4-BE49-F238E27FC236}">
                <a16:creationId xmlns:a16="http://schemas.microsoft.com/office/drawing/2014/main" id="{FBF5A0FD-A251-DBD1-3BED-81C260AC9650}"/>
              </a:ext>
            </a:extLst>
          </p:cNvPr>
          <p:cNvSpPr txBox="1"/>
          <p:nvPr/>
        </p:nvSpPr>
        <p:spPr>
          <a:xfrm>
            <a:off x="1102113" y="4844736"/>
            <a:ext cx="6340994" cy="794064"/>
          </a:xfrm>
          <a:prstGeom prst="rect">
            <a:avLst/>
          </a:prstGeom>
          <a:noFill/>
        </p:spPr>
        <p:txBody>
          <a:bodyPr wrap="square" rtlCol="0">
            <a:spAutoFit/>
          </a:bodyPr>
          <a:lstStyle/>
          <a:p>
            <a:pPr>
              <a:lnSpc>
                <a:spcPct val="95000"/>
              </a:lnSpc>
            </a:pPr>
            <a:r>
              <a:rPr lang="en-US" sz="1200" b="1" dirty="0">
                <a:solidFill>
                  <a:srgbClr val="C00000"/>
                </a:solidFill>
                <a:cs typeface="Calibri" panose="020F0502020204030204" pitchFamily="34" charset="0"/>
              </a:rPr>
              <a:t>28% </a:t>
            </a:r>
            <a:r>
              <a:rPr lang="en-US" sz="1200" dirty="0">
                <a:solidFill>
                  <a:srgbClr val="C00000"/>
                </a:solidFill>
                <a:cs typeface="Calibri" panose="020F0502020204030204" pitchFamily="34" charset="0"/>
              </a:rPr>
              <a:t>mentioned disliking the cafeteria food </a:t>
            </a:r>
          </a:p>
          <a:p>
            <a:pPr>
              <a:lnSpc>
                <a:spcPct val="95000"/>
              </a:lnSpc>
            </a:pPr>
            <a:r>
              <a:rPr lang="en-US" sz="1200" b="1" dirty="0">
                <a:solidFill>
                  <a:srgbClr val="C00000"/>
                </a:solidFill>
                <a:cs typeface="Calibri" panose="020F0502020204030204" pitchFamily="34" charset="0"/>
              </a:rPr>
              <a:t>8% </a:t>
            </a:r>
            <a:r>
              <a:rPr lang="en-US" sz="1200" dirty="0">
                <a:solidFill>
                  <a:srgbClr val="C00000"/>
                </a:solidFill>
                <a:cs typeface="Calibri" panose="020F0502020204030204" pitchFamily="34" charset="0"/>
              </a:rPr>
              <a:t>said they dislike that gym class focuses too much on instruction and not enough on play</a:t>
            </a:r>
          </a:p>
          <a:p>
            <a:pPr>
              <a:lnSpc>
                <a:spcPct val="95000"/>
              </a:lnSpc>
            </a:pPr>
            <a:r>
              <a:rPr lang="en-US" sz="1200" b="1" dirty="0">
                <a:solidFill>
                  <a:srgbClr val="C00000"/>
                </a:solidFill>
                <a:cs typeface="Calibri" panose="020F0502020204030204" pitchFamily="34" charset="0"/>
              </a:rPr>
              <a:t>8% </a:t>
            </a:r>
            <a:r>
              <a:rPr lang="en-US" sz="1200" dirty="0">
                <a:solidFill>
                  <a:srgbClr val="C00000"/>
                </a:solidFill>
                <a:cs typeface="Calibri" panose="020F0502020204030204" pitchFamily="34" charset="0"/>
              </a:rPr>
              <a:t>mentioned disliking Spanish class</a:t>
            </a:r>
          </a:p>
        </p:txBody>
      </p:sp>
      <p:sp>
        <p:nvSpPr>
          <p:cNvPr id="21" name="TextBox 20">
            <a:extLst>
              <a:ext uri="{FF2B5EF4-FFF2-40B4-BE49-F238E27FC236}">
                <a16:creationId xmlns:a16="http://schemas.microsoft.com/office/drawing/2014/main" id="{DFF0B389-800A-6B28-F29B-4AC8D17CEACB}"/>
              </a:ext>
            </a:extLst>
          </p:cNvPr>
          <p:cNvSpPr txBox="1"/>
          <p:nvPr/>
        </p:nvSpPr>
        <p:spPr>
          <a:xfrm>
            <a:off x="1235840" y="1086612"/>
            <a:ext cx="4805720" cy="677108"/>
          </a:xfrm>
          <a:prstGeom prst="rect">
            <a:avLst/>
          </a:prstGeom>
          <a:noFill/>
        </p:spPr>
        <p:txBody>
          <a:bodyPr wrap="square" rtlCol="0">
            <a:spAutoFit/>
          </a:bodyPr>
          <a:lstStyle/>
          <a:p>
            <a:pPr algn="ctr">
              <a:lnSpc>
                <a:spcPct val="95000"/>
              </a:lnSpc>
            </a:pPr>
            <a:r>
              <a:rPr lang="en-US" sz="2000" b="1" dirty="0">
                <a:cs typeface="Calibri" panose="020F0502020204030204" pitchFamily="34" charset="0"/>
              </a:rPr>
              <a:t>BOTTOM 5 </a:t>
            </a:r>
          </a:p>
          <a:p>
            <a:pPr algn="ctr">
              <a:lnSpc>
                <a:spcPct val="95000"/>
              </a:lnSpc>
            </a:pPr>
            <a:r>
              <a:rPr lang="en-US" sz="2000" b="1" dirty="0">
                <a:cs typeface="Calibri" panose="020F0502020204030204" pitchFamily="34" charset="0"/>
              </a:rPr>
              <a:t>Ratings</a:t>
            </a:r>
          </a:p>
        </p:txBody>
      </p:sp>
      <p:sp>
        <p:nvSpPr>
          <p:cNvPr id="27" name="TextBox 26">
            <a:extLst>
              <a:ext uri="{FF2B5EF4-FFF2-40B4-BE49-F238E27FC236}">
                <a16:creationId xmlns:a16="http://schemas.microsoft.com/office/drawing/2014/main" id="{0AF45820-45D2-92A6-5F78-2331C860BA2B}"/>
              </a:ext>
            </a:extLst>
          </p:cNvPr>
          <p:cNvSpPr txBox="1"/>
          <p:nvPr/>
        </p:nvSpPr>
        <p:spPr>
          <a:xfrm>
            <a:off x="1088560" y="1697338"/>
            <a:ext cx="5029200" cy="3560462"/>
          </a:xfrm>
          <a:prstGeom prst="rect">
            <a:avLst/>
          </a:prstGeom>
          <a:noFill/>
        </p:spPr>
        <p:txBody>
          <a:bodyPr wrap="square" rtlCol="0">
            <a:spAutoFit/>
          </a:bodyPr>
          <a:lstStyle/>
          <a:p>
            <a:pPr marL="285750" indent="-285750">
              <a:spcBef>
                <a:spcPts val="100"/>
              </a:spcBef>
              <a:spcAft>
                <a:spcPts val="100"/>
              </a:spcAft>
              <a:buFont typeface="Wingdings" panose="05000000000000000000" pitchFamily="2" charset="2"/>
              <a:buChar char="§"/>
            </a:pPr>
            <a:r>
              <a:rPr lang="en-US" sz="1400" b="1" dirty="0">
                <a:cs typeface="Calibri" panose="020F0502020204030204" pitchFamily="34" charset="0"/>
              </a:rPr>
              <a:t>63% </a:t>
            </a:r>
            <a:r>
              <a:rPr lang="en-US" sz="1400" dirty="0">
                <a:cs typeface="Calibri" panose="020F0502020204030204" pitchFamily="34" charset="0"/>
              </a:rPr>
              <a:t>feel the faculty is willing to give individual help with student’s coursework when needed</a:t>
            </a:r>
          </a:p>
          <a:p>
            <a:pPr marL="171450" indent="-171450">
              <a:spcBef>
                <a:spcPts val="100"/>
              </a:spcBef>
              <a:spcAft>
                <a:spcPts val="100"/>
              </a:spcAft>
              <a:buFont typeface="Wingdings" panose="05000000000000000000" pitchFamily="2" charset="2"/>
              <a:buChar char="§"/>
            </a:pPr>
            <a:endParaRPr lang="en-US" sz="600" dirty="0">
              <a:cs typeface="Calibri" panose="020F0502020204030204" pitchFamily="34" charset="0"/>
            </a:endParaRPr>
          </a:p>
          <a:p>
            <a:pPr marL="285750" indent="-285750">
              <a:spcBef>
                <a:spcPts val="100"/>
              </a:spcBef>
              <a:spcAft>
                <a:spcPts val="100"/>
              </a:spcAft>
              <a:buFont typeface="Wingdings" panose="05000000000000000000" pitchFamily="2" charset="2"/>
              <a:buChar char="§"/>
            </a:pPr>
            <a:r>
              <a:rPr lang="en-US" sz="1400" b="1" dirty="0">
                <a:cs typeface="Calibri" panose="020F0502020204030204" pitchFamily="34" charset="0"/>
              </a:rPr>
              <a:t>63%</a:t>
            </a:r>
            <a:r>
              <a:rPr lang="en-US" sz="1400" dirty="0">
                <a:cs typeface="Calibri" panose="020F0502020204030204" pitchFamily="34" charset="0"/>
              </a:rPr>
              <a:t> feel comfortable asking questions if they do not understand something or when they have a concern</a:t>
            </a:r>
          </a:p>
          <a:p>
            <a:pPr marL="285750" indent="-285750">
              <a:spcBef>
                <a:spcPts val="100"/>
              </a:spcBef>
              <a:spcAft>
                <a:spcPts val="100"/>
              </a:spcAft>
              <a:buFont typeface="Wingdings" panose="05000000000000000000" pitchFamily="2" charset="2"/>
              <a:buChar char="§"/>
            </a:pPr>
            <a:endParaRPr lang="en-US" sz="600" dirty="0">
              <a:cs typeface="Calibri" panose="020F0502020204030204" pitchFamily="34" charset="0"/>
            </a:endParaRPr>
          </a:p>
          <a:p>
            <a:pPr marL="285750" indent="-285750">
              <a:spcBef>
                <a:spcPts val="100"/>
              </a:spcBef>
              <a:spcAft>
                <a:spcPts val="100"/>
              </a:spcAft>
              <a:buFont typeface="Wingdings" panose="05000000000000000000" pitchFamily="2" charset="2"/>
              <a:buChar char="§"/>
            </a:pPr>
            <a:r>
              <a:rPr lang="en-US" sz="1400" b="1" dirty="0">
                <a:cs typeface="Calibri" panose="020F0502020204030204" pitchFamily="34" charset="0"/>
              </a:rPr>
              <a:t>63%</a:t>
            </a:r>
            <a:r>
              <a:rPr lang="en-US" sz="1400" dirty="0">
                <a:cs typeface="Calibri" panose="020F0502020204030204" pitchFamily="34" charset="0"/>
              </a:rPr>
              <a:t> say they are held accountable for their behavior in a fair and just manner</a:t>
            </a:r>
          </a:p>
          <a:p>
            <a:pPr marL="285750" indent="-285750">
              <a:spcBef>
                <a:spcPts val="100"/>
              </a:spcBef>
              <a:spcAft>
                <a:spcPts val="100"/>
              </a:spcAft>
              <a:buFont typeface="Wingdings" panose="05000000000000000000" pitchFamily="2" charset="2"/>
              <a:buChar char="§"/>
            </a:pPr>
            <a:endParaRPr lang="en-US" sz="600" dirty="0">
              <a:cs typeface="Calibri" panose="020F0502020204030204" pitchFamily="34" charset="0"/>
            </a:endParaRPr>
          </a:p>
          <a:p>
            <a:pPr marL="285750" indent="-285750">
              <a:spcBef>
                <a:spcPts val="100"/>
              </a:spcBef>
              <a:spcAft>
                <a:spcPts val="100"/>
              </a:spcAft>
              <a:buFont typeface="Wingdings" panose="05000000000000000000" pitchFamily="2" charset="2"/>
              <a:buChar char="§"/>
            </a:pPr>
            <a:r>
              <a:rPr lang="en-US" sz="1400" b="1" dirty="0">
                <a:cs typeface="Calibri" panose="020F0502020204030204" pitchFamily="34" charset="0"/>
              </a:rPr>
              <a:t>60%</a:t>
            </a:r>
            <a:r>
              <a:rPr lang="en-US" sz="1400" dirty="0">
                <a:cs typeface="Calibri" panose="020F0502020204030204" pitchFamily="34" charset="0"/>
              </a:rPr>
              <a:t> say that students show respect for one another</a:t>
            </a:r>
          </a:p>
          <a:p>
            <a:pPr marL="171450" indent="-171450">
              <a:spcBef>
                <a:spcPts val="100"/>
              </a:spcBef>
              <a:spcAft>
                <a:spcPts val="100"/>
              </a:spcAft>
              <a:buFont typeface="Wingdings" panose="05000000000000000000" pitchFamily="2" charset="2"/>
              <a:buChar char="§"/>
            </a:pPr>
            <a:endParaRPr lang="en-US" sz="600" dirty="0">
              <a:cs typeface="Calibri" panose="020F0502020204030204" pitchFamily="34" charset="0"/>
            </a:endParaRPr>
          </a:p>
          <a:p>
            <a:pPr marL="285750" indent="-285750">
              <a:spcBef>
                <a:spcPts val="100"/>
              </a:spcBef>
              <a:spcAft>
                <a:spcPts val="100"/>
              </a:spcAft>
              <a:buFont typeface="Wingdings" panose="05000000000000000000" pitchFamily="2" charset="2"/>
              <a:buChar char="§"/>
            </a:pPr>
            <a:r>
              <a:rPr lang="en-US" sz="1400" b="1" dirty="0">
                <a:cs typeface="Calibri" panose="020F0502020204030204" pitchFamily="34" charset="0"/>
              </a:rPr>
              <a:t>58%</a:t>
            </a:r>
            <a:r>
              <a:rPr lang="en-US" sz="1400" dirty="0">
                <a:cs typeface="Calibri" panose="020F0502020204030204" pitchFamily="34" charset="0"/>
              </a:rPr>
              <a:t> feel there are a sufficient number of extra-curricular activities offered at this school</a:t>
            </a:r>
          </a:p>
          <a:p>
            <a:pPr marL="285750" indent="-285750">
              <a:lnSpc>
                <a:spcPct val="95000"/>
              </a:lnSpc>
              <a:buFont typeface="Wingdings" panose="05000000000000000000" pitchFamily="2" charset="2"/>
              <a:buChar char="§"/>
            </a:pPr>
            <a:endParaRPr lang="en-US" sz="1400" dirty="0">
              <a:cs typeface="Calibri" panose="020F0502020204030204" pitchFamily="34" charset="0"/>
            </a:endParaRPr>
          </a:p>
          <a:p>
            <a:pPr>
              <a:lnSpc>
                <a:spcPct val="95000"/>
              </a:lnSpc>
            </a:pPr>
            <a:endParaRPr lang="en-US" sz="1400" dirty="0">
              <a:cs typeface="Calibri" panose="020F0502020204030204" pitchFamily="34" charset="0"/>
            </a:endParaRPr>
          </a:p>
          <a:p>
            <a:pPr>
              <a:lnSpc>
                <a:spcPct val="95000"/>
              </a:lnSpc>
            </a:pPr>
            <a:endParaRPr lang="en-US" sz="1400" dirty="0">
              <a:cs typeface="Calibri" panose="020F0502020204030204" pitchFamily="34" charset="0"/>
            </a:endParaRPr>
          </a:p>
          <a:p>
            <a:pPr>
              <a:lnSpc>
                <a:spcPct val="95000"/>
              </a:lnSpc>
            </a:pPr>
            <a:endParaRPr lang="en-US" sz="1400" dirty="0">
              <a:cs typeface="Calibri" panose="020F0502020204030204" pitchFamily="34" charset="0"/>
            </a:endParaRPr>
          </a:p>
        </p:txBody>
      </p:sp>
      <p:sp>
        <p:nvSpPr>
          <p:cNvPr id="37" name="TextBox 36">
            <a:extLst>
              <a:ext uri="{FF2B5EF4-FFF2-40B4-BE49-F238E27FC236}">
                <a16:creationId xmlns:a16="http://schemas.microsoft.com/office/drawing/2014/main" id="{6644FFBE-40E0-933A-CD36-7A29224239A2}"/>
              </a:ext>
            </a:extLst>
          </p:cNvPr>
          <p:cNvSpPr txBox="1"/>
          <p:nvPr/>
        </p:nvSpPr>
        <p:spPr>
          <a:xfrm>
            <a:off x="8913812" y="1295400"/>
            <a:ext cx="1752600" cy="1861279"/>
          </a:xfrm>
          <a:prstGeom prst="rect">
            <a:avLst/>
          </a:prstGeom>
          <a:noFill/>
        </p:spPr>
        <p:txBody>
          <a:bodyPr wrap="square" rtlCol="0">
            <a:spAutoFit/>
          </a:bodyPr>
          <a:lstStyle/>
          <a:p>
            <a:pPr algn="ctr">
              <a:lnSpc>
                <a:spcPct val="95000"/>
              </a:lnSpc>
            </a:pPr>
            <a:r>
              <a:rPr lang="en-US" sz="1100" b="1" dirty="0">
                <a:cs typeface="Calibri" panose="020F0502020204030204" pitchFamily="34" charset="0"/>
              </a:rPr>
              <a:t>Bottom Facility Ratings: </a:t>
            </a:r>
          </a:p>
          <a:p>
            <a:pPr algn="ctr">
              <a:lnSpc>
                <a:spcPct val="95000"/>
              </a:lnSpc>
            </a:pPr>
            <a:endParaRPr lang="en-US" sz="1100" dirty="0">
              <a:cs typeface="Calibri" panose="020F0502020204030204" pitchFamily="34" charset="0"/>
            </a:endParaRPr>
          </a:p>
          <a:p>
            <a:pPr algn="ctr">
              <a:lnSpc>
                <a:spcPct val="95000"/>
              </a:lnSpc>
            </a:pPr>
            <a:r>
              <a:rPr lang="en-US" sz="1100" dirty="0">
                <a:cs typeface="Calibri" panose="020F0502020204030204" pitchFamily="34" charset="0"/>
              </a:rPr>
              <a:t>Computer lab – </a:t>
            </a:r>
            <a:r>
              <a:rPr lang="en-US" sz="1100" b="1" dirty="0">
                <a:cs typeface="Calibri" panose="020F0502020204030204" pitchFamily="34" charset="0"/>
              </a:rPr>
              <a:t>53%</a:t>
            </a:r>
          </a:p>
          <a:p>
            <a:pPr algn="ctr">
              <a:lnSpc>
                <a:spcPct val="95000"/>
              </a:lnSpc>
            </a:pPr>
            <a:endParaRPr lang="en-US" sz="1100" b="1" dirty="0">
              <a:cs typeface="Calibri" panose="020F0502020204030204" pitchFamily="34" charset="0"/>
            </a:endParaRPr>
          </a:p>
          <a:p>
            <a:pPr algn="ctr">
              <a:lnSpc>
                <a:spcPct val="95000"/>
              </a:lnSpc>
            </a:pPr>
            <a:r>
              <a:rPr lang="en-US" sz="1100" dirty="0">
                <a:cs typeface="Calibri" panose="020F0502020204030204" pitchFamily="34" charset="0"/>
              </a:rPr>
              <a:t>Cafeteria – </a:t>
            </a:r>
            <a:r>
              <a:rPr lang="en-US" sz="1100" b="1" dirty="0">
                <a:cs typeface="Calibri" panose="020F0502020204030204" pitchFamily="34" charset="0"/>
              </a:rPr>
              <a:t>48%</a:t>
            </a:r>
          </a:p>
          <a:p>
            <a:pPr algn="ctr">
              <a:lnSpc>
                <a:spcPct val="95000"/>
              </a:lnSpc>
            </a:pPr>
            <a:endParaRPr lang="en-US" sz="1100" dirty="0">
              <a:cs typeface="Calibri" panose="020F0502020204030204" pitchFamily="34" charset="0"/>
            </a:endParaRPr>
          </a:p>
          <a:p>
            <a:pPr algn="ctr">
              <a:lnSpc>
                <a:spcPct val="95000"/>
              </a:lnSpc>
            </a:pPr>
            <a:r>
              <a:rPr lang="en-US" sz="1100" dirty="0">
                <a:cs typeface="Calibri" panose="020F0502020204030204" pitchFamily="34" charset="0"/>
              </a:rPr>
              <a:t>Afterschool Program– </a:t>
            </a:r>
            <a:r>
              <a:rPr lang="en-US" sz="1100" b="1" dirty="0">
                <a:cs typeface="Calibri" panose="020F0502020204030204" pitchFamily="34" charset="0"/>
              </a:rPr>
              <a:t>33%</a:t>
            </a:r>
          </a:p>
          <a:p>
            <a:pPr algn="ctr">
              <a:lnSpc>
                <a:spcPct val="95000"/>
              </a:lnSpc>
            </a:pPr>
            <a:endParaRPr lang="en-US" sz="1100" dirty="0">
              <a:cs typeface="Calibri" panose="020F0502020204030204" pitchFamily="34" charset="0"/>
            </a:endParaRPr>
          </a:p>
          <a:p>
            <a:pPr algn="ctr">
              <a:lnSpc>
                <a:spcPct val="95000"/>
              </a:lnSpc>
            </a:pPr>
            <a:r>
              <a:rPr lang="en-US" sz="1100" dirty="0">
                <a:cs typeface="Calibri" panose="020F0502020204030204" pitchFamily="34" charset="0"/>
              </a:rPr>
              <a:t>Cafeteria Food – </a:t>
            </a:r>
            <a:r>
              <a:rPr lang="en-US" sz="1100" b="1" dirty="0">
                <a:cs typeface="Calibri" panose="020F0502020204030204" pitchFamily="34" charset="0"/>
              </a:rPr>
              <a:t>15%</a:t>
            </a:r>
          </a:p>
          <a:p>
            <a:pPr>
              <a:lnSpc>
                <a:spcPct val="95000"/>
              </a:lnSpc>
            </a:pPr>
            <a:endParaRPr lang="en-US" sz="1100" dirty="0">
              <a:cs typeface="Calibri" panose="020F0502020204030204" pitchFamily="34" charset="0"/>
            </a:endParaRPr>
          </a:p>
        </p:txBody>
      </p:sp>
      <p:sp>
        <p:nvSpPr>
          <p:cNvPr id="32" name="TextBox 31">
            <a:extLst>
              <a:ext uri="{FF2B5EF4-FFF2-40B4-BE49-F238E27FC236}">
                <a16:creationId xmlns:a16="http://schemas.microsoft.com/office/drawing/2014/main" id="{56882641-48FF-3A93-E8F1-C05A75777CAE}"/>
              </a:ext>
            </a:extLst>
          </p:cNvPr>
          <p:cNvSpPr txBox="1"/>
          <p:nvPr/>
        </p:nvSpPr>
        <p:spPr>
          <a:xfrm>
            <a:off x="-38312" y="5562600"/>
            <a:ext cx="685800" cy="881780"/>
          </a:xfrm>
          <a:prstGeom prst="rect">
            <a:avLst/>
          </a:prstGeom>
          <a:noFill/>
        </p:spPr>
        <p:txBody>
          <a:bodyPr wrap="square" rtlCol="0">
            <a:spAutoFit/>
          </a:bodyPr>
          <a:lstStyle/>
          <a:p>
            <a:pPr>
              <a:lnSpc>
                <a:spcPct val="95000"/>
              </a:lnSpc>
            </a:pPr>
            <a:r>
              <a:rPr lang="en-US" sz="5400" dirty="0">
                <a:latin typeface="Arial" panose="020B0604020202020204" pitchFamily="34" charset="0"/>
                <a:cs typeface="Arial" panose="020B0604020202020204" pitchFamily="34" charset="0"/>
              </a:rPr>
              <a:t>“</a:t>
            </a:r>
          </a:p>
        </p:txBody>
      </p:sp>
      <p:sp>
        <p:nvSpPr>
          <p:cNvPr id="33" name="TextBox 32">
            <a:extLst>
              <a:ext uri="{FF2B5EF4-FFF2-40B4-BE49-F238E27FC236}">
                <a16:creationId xmlns:a16="http://schemas.microsoft.com/office/drawing/2014/main" id="{F62FB3A7-B70B-FA58-EB9B-545FD4A295EA}"/>
              </a:ext>
            </a:extLst>
          </p:cNvPr>
          <p:cNvSpPr txBox="1"/>
          <p:nvPr/>
        </p:nvSpPr>
        <p:spPr>
          <a:xfrm>
            <a:off x="905556" y="4445118"/>
            <a:ext cx="8530545" cy="355482"/>
          </a:xfrm>
          <a:prstGeom prst="rect">
            <a:avLst/>
          </a:prstGeom>
          <a:noFill/>
        </p:spPr>
        <p:txBody>
          <a:bodyPr wrap="square" rtlCol="0">
            <a:spAutoFit/>
          </a:bodyPr>
          <a:lstStyle/>
          <a:p>
            <a:pPr>
              <a:lnSpc>
                <a:spcPct val="95000"/>
              </a:lnSpc>
            </a:pPr>
            <a:r>
              <a:rPr lang="en-US" sz="1800" dirty="0"/>
              <a:t>When asked what they dislike about St. Catherine… </a:t>
            </a:r>
          </a:p>
        </p:txBody>
      </p:sp>
      <p:sp>
        <p:nvSpPr>
          <p:cNvPr id="17" name="Slide Number Placeholder 3">
            <a:extLst>
              <a:ext uri="{FF2B5EF4-FFF2-40B4-BE49-F238E27FC236}">
                <a16:creationId xmlns:a16="http://schemas.microsoft.com/office/drawing/2014/main" id="{3B3DB868-4095-8656-EE79-30FEAC67BC33}"/>
              </a:ext>
            </a:extLst>
          </p:cNvPr>
          <p:cNvSpPr txBox="1">
            <a:spLocks/>
          </p:cNvSpPr>
          <p:nvPr/>
        </p:nvSpPr>
        <p:spPr>
          <a:xfrm>
            <a:off x="10648310" y="6414111"/>
            <a:ext cx="1107518" cy="320675"/>
          </a:xfrm>
          <a:prstGeom prst="rect">
            <a:avLst/>
          </a:prstGeom>
        </p:spPr>
        <p:txBody>
          <a:bodyPr vert="horz" lIns="121899" tIns="60949" rIns="121899" bIns="60949" rtlCol="0" anchor="b"/>
          <a:lstStyle>
            <a:defPPr>
              <a:defRPr lang="en-US"/>
            </a:defPPr>
            <a:lvl1pPr marL="0" algn="r" defTabSz="1218987" rtl="0" eaLnBrk="1" latinLnBrk="0" hangingPunct="1">
              <a:defRPr sz="1200" kern="1200">
                <a:solidFill>
                  <a:schemeClr val="tx2">
                    <a:lumMod val="50000"/>
                  </a:schemeClr>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fld id="{DA60BA0E-20D0-4E7C-B286-26C960A6788F}" type="slidenum">
              <a:rPr lang="en-US" sz="900" smtClean="0"/>
              <a:pPr/>
              <a:t>9</a:t>
            </a:fld>
            <a:endParaRPr lang="en-US" sz="900" dirty="0"/>
          </a:p>
        </p:txBody>
      </p:sp>
    </p:spTree>
    <p:extLst>
      <p:ext uri="{BB962C8B-B14F-4D97-AF65-F5344CB8AC3E}">
        <p14:creationId xmlns:p14="http://schemas.microsoft.com/office/powerpoint/2010/main" val="840374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elcome back to school presentation">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spDef>
      <a:spPr>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5000"/>
          </a:lnSpc>
          <a:defRPr/>
        </a:defPPr>
      </a:lstStyle>
    </a:txDef>
  </a:objectDefaults>
  <a:extraClrSchemeLst/>
  <a:extLst>
    <a:ext uri="{05A4C25C-085E-4340-85A3-A5531E510DB2}">
      <thm15:themeFamily xmlns:thm15="http://schemas.microsoft.com/office/thememl/2012/main" name="Welcome back to school presentation.potx" id="{CE426E4B-AEF0-4DB0-AA06-9B9EF2E62E1A}" vid="{EB2D3276-CBF5-48AD-B47E-C2D79CA4C86F}"/>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Welcome back to school</Template>
  <TotalTime>579</TotalTime>
  <Words>5193</Words>
  <Application>Microsoft Office PowerPoint</Application>
  <PresentationFormat>Custom</PresentationFormat>
  <Paragraphs>623</Paragraphs>
  <Slides>25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Century Gothic</vt:lpstr>
      <vt:lpstr>Courier New</vt:lpstr>
      <vt:lpstr>Symbol</vt:lpstr>
      <vt:lpstr>Wingdings</vt:lpstr>
      <vt:lpstr>Welcome back to school presentation</vt:lpstr>
      <vt:lpstr>St. Catherine of Siena</vt:lpstr>
      <vt:lpstr>PowerPoint Presentation</vt:lpstr>
      <vt:lpstr>PowerPoint Presentation</vt:lpstr>
      <vt:lpstr>PowerPoint Presentation</vt:lpstr>
      <vt:lpstr>PowerPoint Presentation</vt:lpstr>
      <vt:lpstr>Student Feedback</vt:lpstr>
      <vt:lpstr>PowerPoint Presentation</vt:lpstr>
      <vt:lpstr>PowerPoint Presentation</vt:lpstr>
      <vt:lpstr>PowerPoint Presentation</vt:lpstr>
      <vt:lpstr>PowerPoint Presentation</vt:lpstr>
      <vt:lpstr>PowerPoint Presentation</vt:lpstr>
      <vt:lpstr>PowerPoint Presentation</vt:lpstr>
      <vt:lpstr>Teacher Feedback</vt:lpstr>
      <vt:lpstr>PowerPoint Presentation</vt:lpstr>
      <vt:lpstr>PowerPoint Presentation</vt:lpstr>
      <vt:lpstr>PowerPoint Presentation</vt:lpstr>
      <vt:lpstr>Parent Feedback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Nick Tallarigo</dc:creator>
  <cp:lastModifiedBy>Nick Tallarigo</cp:lastModifiedBy>
  <cp:revision>23</cp:revision>
  <cp:lastPrinted>2022-06-02T15:51:15Z</cp:lastPrinted>
  <dcterms:created xsi:type="dcterms:W3CDTF">2022-06-01T02:47:18Z</dcterms:created>
  <dcterms:modified xsi:type="dcterms:W3CDTF">2022-08-22T19:19:15Z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